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377" r:id="rId3"/>
    <p:sldId id="389" r:id="rId4"/>
    <p:sldId id="386" r:id="rId5"/>
    <p:sldId id="391" r:id="rId6"/>
    <p:sldId id="410" r:id="rId7"/>
    <p:sldId id="392" r:id="rId8"/>
    <p:sldId id="393" r:id="rId9"/>
    <p:sldId id="396" r:id="rId10"/>
    <p:sldId id="411" r:id="rId11"/>
    <p:sldId id="397" r:id="rId12"/>
    <p:sldId id="398" r:id="rId13"/>
    <p:sldId id="400" r:id="rId14"/>
    <p:sldId id="406" r:id="rId15"/>
    <p:sldId id="409" r:id="rId16"/>
    <p:sldId id="408" r:id="rId17"/>
    <p:sldId id="407" r:id="rId18"/>
    <p:sldId id="412" r:id="rId19"/>
    <p:sldId id="405" r:id="rId20"/>
    <p:sldId id="404" r:id="rId21"/>
    <p:sldId id="413" r:id="rId22"/>
    <p:sldId id="403" r:id="rId23"/>
    <p:sldId id="414" r:id="rId24"/>
    <p:sldId id="402" r:id="rId25"/>
    <p:sldId id="415" r:id="rId26"/>
    <p:sldId id="401" r:id="rId27"/>
    <p:sldId id="416" r:id="rId28"/>
    <p:sldId id="417" r:id="rId29"/>
    <p:sldId id="418" r:id="rId30"/>
    <p:sldId id="419" r:id="rId31"/>
    <p:sldId id="420" r:id="rId32"/>
    <p:sldId id="421" r:id="rId33"/>
    <p:sldId id="422" r:id="rId34"/>
    <p:sldId id="423" r:id="rId35"/>
    <p:sldId id="424" r:id="rId36"/>
    <p:sldId id="425" r:id="rId37"/>
    <p:sldId id="426" r:id="rId38"/>
    <p:sldId id="427" r:id="rId39"/>
    <p:sldId id="428" r:id="rId40"/>
    <p:sldId id="429" r:id="rId41"/>
    <p:sldId id="430" r:id="rId42"/>
    <p:sldId id="431" r:id="rId43"/>
    <p:sldId id="432" r:id="rId44"/>
    <p:sldId id="433" r:id="rId45"/>
    <p:sldId id="434" r:id="rId46"/>
    <p:sldId id="435" r:id="rId47"/>
    <p:sldId id="436" r:id="rId48"/>
    <p:sldId id="438" r:id="rId49"/>
    <p:sldId id="439" r:id="rId50"/>
    <p:sldId id="440" r:id="rId51"/>
    <p:sldId id="437" r:id="rId52"/>
    <p:sldId id="399" r:id="rId53"/>
    <p:sldId id="388" r:id="rId54"/>
    <p:sldId id="387" r:id="rId55"/>
    <p:sldId id="395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3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3" autoAdjust="0"/>
    <p:restoredTop sz="94290" autoAdjust="0"/>
  </p:normalViewPr>
  <p:slideViewPr>
    <p:cSldViewPr snapToGrid="0" snapToObjects="1">
      <p:cViewPr>
        <p:scale>
          <a:sx n="92" d="100"/>
          <a:sy n="92" d="100"/>
        </p:scale>
        <p:origin x="-672" y="-17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BAC19-CFCB-114E-8824-6E0980952A27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E434A-7C28-DE44-9B98-8C5D36A25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8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53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44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09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7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2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99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09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40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9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14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06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15D31-4CF8-7B4E-BEB1-C41557038FF2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1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ensemblgenomes.org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nsembl.org/info/genome/variation/predicted_data.html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://www.ensembl.org/info/genome/funcgen/index.htm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hyperlink" Target="http://www.orpha.net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mim.org/" TargetMode="External"/><Relationship Id="rId5" Type="http://schemas.openxmlformats.org/officeDocument/2006/relationships/hyperlink" Target="https://www.ebi.ac.uk/gwas/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://www.ensembl.org/Mus_musculus/Info/Index" TargetMode="Externa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://www.informatics.jax.org/" TargetMode="Externa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://zfin.org/" TargetMode="Externa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://flybase.org/" TargetMode="Externa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wmf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www.gtexportal.org/home/" TargetMode="Externa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://www.ebi.ac.uk/gxa/home" TargetMode="Externa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cbi.nlm.nih.gov/pubmed" TargetMode="Externa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hyperlink" Target="https://www.ncbi.nlm.nih.gov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enome.ucsc.edu/" TargetMode="External"/><Relationship Id="rId5" Type="http://schemas.openxmlformats.org/officeDocument/2006/relationships/hyperlink" Target="http://www.ensembl.org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7"/>
          <p:cNvSpPr>
            <a:spLocks noChangeAspect="1"/>
          </p:cNvSpPr>
          <p:nvPr/>
        </p:nvSpPr>
        <p:spPr>
          <a:xfrm rot="16200000" flipH="1" flipV="1">
            <a:off x="4949873" y="1089076"/>
            <a:ext cx="5278959" cy="3109289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1262678" y="4231981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rgbClr val="103567"/>
          </a:solidFill>
          <a:ln>
            <a:solidFill>
              <a:srgbClr val="1035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4" name="Right Triangle 17"/>
          <p:cNvSpPr>
            <a:spLocks noChangeAspect="1"/>
          </p:cNvSpPr>
          <p:nvPr/>
        </p:nvSpPr>
        <p:spPr>
          <a:xfrm rot="16200000" flipH="1" flipV="1">
            <a:off x="4650158" y="1380386"/>
            <a:ext cx="5278958" cy="2526670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1262678" y="4231981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5" name="Right Triangle 17"/>
          <p:cNvSpPr>
            <a:spLocks noChangeAspect="1"/>
          </p:cNvSpPr>
          <p:nvPr/>
        </p:nvSpPr>
        <p:spPr>
          <a:xfrm rot="16200000" flipH="1" flipV="1">
            <a:off x="4396157" y="1634387"/>
            <a:ext cx="5482158" cy="2221868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821523" y="4331399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6" name="Right Triangle 17"/>
          <p:cNvSpPr>
            <a:spLocks noChangeAspect="1"/>
          </p:cNvSpPr>
          <p:nvPr/>
        </p:nvSpPr>
        <p:spPr>
          <a:xfrm rot="16200000" flipH="1" flipV="1">
            <a:off x="3544787" y="2473541"/>
            <a:ext cx="6853758" cy="1913894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821523" y="4331399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rgbClr val="103567"/>
          </a:solidFill>
          <a:ln>
            <a:solidFill>
              <a:srgbClr val="1035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7" name="Rectangle 5"/>
          <p:cNvSpPr>
            <a:spLocks noChangeAspect="1" noChangeArrowheads="1"/>
          </p:cNvSpPr>
          <p:nvPr/>
        </p:nvSpPr>
        <p:spPr bwMode="auto">
          <a:xfrm>
            <a:off x="-3" y="4238"/>
            <a:ext cx="6014722" cy="6853762"/>
          </a:xfrm>
          <a:prstGeom prst="rect">
            <a:avLst/>
          </a:prstGeom>
          <a:solidFill>
            <a:srgbClr val="103567"/>
          </a:solidFill>
          <a:ln w="9525">
            <a:solidFill>
              <a:srgbClr val="103567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 dirty="0">
              <a:latin typeface="Montserrat Ultra Light"/>
              <a:cs typeface="Montserrat Ultra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78" t="51579" r="-201" b="26052"/>
          <a:stretch/>
        </p:blipFill>
        <p:spPr>
          <a:xfrm>
            <a:off x="-3" y="3261359"/>
            <a:ext cx="9200325" cy="1546013"/>
          </a:xfrm>
          <a:prstGeom prst="rect">
            <a:avLst/>
          </a:prstGeom>
        </p:spPr>
      </p:pic>
      <p:pic>
        <p:nvPicPr>
          <p:cNvPr id="18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59" y="3655702"/>
            <a:ext cx="2474802" cy="72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170104" y="5077928"/>
            <a:ext cx="5009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Volos Summer School</a:t>
            </a:r>
            <a:endParaRPr lang="en-GB" sz="2400" i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GB" sz="14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GB" sz="1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30 / 05 / 2017</a:t>
            </a:r>
          </a:p>
          <a:p>
            <a:pPr algn="ctr"/>
            <a:endParaRPr lang="en-GB" sz="14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GB" sz="1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Konstantinos </a:t>
            </a:r>
            <a:r>
              <a:rPr lang="en-GB" sz="14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Hatzikotoulas</a:t>
            </a:r>
            <a:endParaRPr lang="en-GB" sz="1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0198" y="1241906"/>
            <a:ext cx="673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Gill Sans Light"/>
                <a:cs typeface="Gill Sans Light"/>
              </a:rPr>
              <a:t> Publicly available bioinformatics resources</a:t>
            </a:r>
          </a:p>
        </p:txBody>
      </p:sp>
    </p:spTree>
    <p:extLst>
      <p:ext uri="{BB962C8B-B14F-4D97-AF65-F5344CB8AC3E}">
        <p14:creationId xmlns:p14="http://schemas.microsoft.com/office/powerpoint/2010/main" val="89932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207502"/>
            <a:ext cx="55419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… more than a browser!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r>
              <a:rPr lang="en-GB" sz="2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</a:t>
            </a:r>
            <a:r>
              <a:rPr lang="en-GB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a joint project between the EBI </a:t>
            </a:r>
            <a:r>
              <a:rPr lang="en-GB" sz="24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(European Bioinformatics Institute) </a:t>
            </a:r>
            <a:r>
              <a:rPr lang="en-GB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the </a:t>
            </a:r>
            <a:r>
              <a:rPr lang="en-GB" sz="2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Wellcome</a:t>
            </a:r>
            <a:r>
              <a:rPr lang="en-GB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Trust Sanger </a:t>
            </a:r>
            <a:r>
              <a:rPr lang="en-GB" sz="24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Institute</a:t>
            </a:r>
          </a:p>
          <a:p>
            <a:r>
              <a:rPr lang="en-GB" sz="2400" b="1" dirty="0"/>
              <a:t>What can I do with </a:t>
            </a:r>
            <a:r>
              <a:rPr lang="en-GB" sz="2400" b="1" dirty="0" err="1"/>
              <a:t>Ensembl</a:t>
            </a:r>
            <a:r>
              <a:rPr lang="en-GB" sz="2400" b="1" dirty="0"/>
              <a:t>?</a:t>
            </a:r>
            <a:endParaRPr lang="en-GB" sz="2400" dirty="0" smtClean="0"/>
          </a:p>
          <a:p>
            <a:pPr lvl="1"/>
            <a:r>
              <a:rPr lang="en-GB" sz="2000" dirty="0"/>
              <a:t>Examine single nucleotide polymorphisms (SNPs) for a gene or chromosomal region.</a:t>
            </a:r>
          </a:p>
          <a:p>
            <a:pPr lvl="1"/>
            <a:r>
              <a:rPr lang="en-GB" sz="2000" dirty="0"/>
              <a:t>View SNPs across strains (rat, mouse), populations (human) or breeds (dog).</a:t>
            </a:r>
          </a:p>
          <a:p>
            <a:pPr lvl="1"/>
            <a:r>
              <a:rPr lang="en-GB" sz="2000" dirty="0" smtClean="0"/>
              <a:t>View </a:t>
            </a:r>
            <a:r>
              <a:rPr lang="en-GB" sz="2000" dirty="0"/>
              <a:t>genes with other annotation along the </a:t>
            </a:r>
            <a:r>
              <a:rPr lang="en-GB" sz="2000" dirty="0" smtClean="0"/>
              <a:t>chromosome.</a:t>
            </a:r>
          </a:p>
          <a:p>
            <a:pPr lvl="1"/>
            <a:r>
              <a:rPr lang="en-GB" sz="2000" dirty="0" smtClean="0"/>
              <a:t>View </a:t>
            </a:r>
            <a:r>
              <a:rPr lang="en-GB" sz="2000" dirty="0"/>
              <a:t>alternative transcripts (i.e. splice variants) for a </a:t>
            </a:r>
            <a:r>
              <a:rPr lang="en-GB" sz="2000" dirty="0" smtClean="0"/>
              <a:t>given gene.</a:t>
            </a:r>
          </a:p>
          <a:p>
            <a:pPr lvl="1"/>
            <a:r>
              <a:rPr lang="en-GB" sz="20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 </a:t>
            </a:r>
            <a:r>
              <a:rPr lang="en-GB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own data</a:t>
            </a:r>
            <a:r>
              <a:rPr lang="en-GB" sz="20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1"/>
            <a:r>
              <a:rPr lang="en-GB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sequence or create a table of gene information </a:t>
            </a:r>
            <a:r>
              <a:rPr lang="en-GB" sz="20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</a:t>
            </a:r>
            <a:r>
              <a:rPr lang="en-GB" sz="2000" dirty="0" err="1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BioMart</a:t>
            </a:r>
            <a:r>
              <a:rPr lang="en-GB" sz="20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1"/>
            <a:r>
              <a:rPr lang="en-GB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Determine how your variants affect genes and </a:t>
            </a:r>
            <a:r>
              <a:rPr lang="en-GB" sz="20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transcripts using </a:t>
            </a:r>
            <a:r>
              <a:rPr lang="en-GB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Variant Effect Predictor.</a:t>
            </a:r>
          </a:p>
          <a:p>
            <a:pPr lvl="1"/>
            <a:r>
              <a:rPr lang="en-GB" sz="20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Share </a:t>
            </a:r>
            <a:r>
              <a:rPr lang="en-GB" sz="20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</a:t>
            </a:r>
            <a:r>
              <a:rPr lang="en-GB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views with your colleagues </a:t>
            </a:r>
            <a:r>
              <a:rPr lang="en-GB" sz="20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collaborators.</a:t>
            </a:r>
            <a:endParaRPr lang="en-GB" sz="20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04" y="6055117"/>
            <a:ext cx="2062906" cy="62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82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207502"/>
            <a:ext cx="4362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… the front page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r>
              <a:rPr lang="en-GB" sz="2000" dirty="0"/>
              <a:t>It contains </a:t>
            </a:r>
            <a:r>
              <a:rPr lang="en-GB" sz="2000" dirty="0" smtClean="0"/>
              <a:t>lots of information </a:t>
            </a:r>
            <a:r>
              <a:rPr lang="en-GB" sz="2000" dirty="0"/>
              <a:t>and links to help you navigate </a:t>
            </a:r>
            <a:r>
              <a:rPr lang="en-GB" sz="2000" dirty="0" err="1" smtClean="0"/>
              <a:t>Ensembl</a:t>
            </a:r>
            <a:r>
              <a:rPr lang="en-GB" sz="2000" dirty="0" smtClean="0"/>
              <a:t>.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10" y="2335759"/>
            <a:ext cx="7547956" cy="356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58" y="1569549"/>
            <a:ext cx="7600006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507278" y="3187931"/>
            <a:ext cx="199304" cy="3782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906386" y="4613564"/>
            <a:ext cx="406285" cy="1108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773581" y="5198274"/>
            <a:ext cx="163281" cy="1891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306" y="2439787"/>
            <a:ext cx="1167814" cy="37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Straight Arrow Connector 31"/>
          <p:cNvCxnSpPr/>
          <p:nvPr/>
        </p:nvCxnSpPr>
        <p:spPr>
          <a:xfrm flipV="1">
            <a:off x="4375476" y="5852169"/>
            <a:ext cx="0" cy="4031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29695" y="6367549"/>
            <a:ext cx="403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Hint: </a:t>
            </a:r>
            <a:r>
              <a:rPr lang="en-GB" i="1" dirty="0">
                <a:hlinkClick r:id="rId8"/>
              </a:rPr>
              <a:t>http://ensemblgenomes.org</a:t>
            </a:r>
            <a:r>
              <a:rPr lang="en-GB" i="1" dirty="0" smtClean="0">
                <a:hlinkClick r:id="rId8"/>
              </a:rPr>
              <a:t>/</a:t>
            </a:r>
            <a:r>
              <a:rPr lang="en-GB" i="1" dirty="0" smtClean="0"/>
              <a:t> 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85924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81747" y="232441"/>
            <a:ext cx="6598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… the front page … Exercise 1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Go </a:t>
            </a:r>
            <a:r>
              <a:rPr lang="en-GB" sz="2000" dirty="0"/>
              <a:t>to the species homepage for </a:t>
            </a:r>
            <a:r>
              <a:rPr lang="en-GB" sz="2000" b="1" dirty="0"/>
              <a:t>Panda</a:t>
            </a:r>
            <a:r>
              <a:rPr lang="en-GB" sz="2000" dirty="0"/>
              <a:t>. What is the name of </a:t>
            </a:r>
            <a:r>
              <a:rPr lang="en-GB" sz="2000" dirty="0" smtClean="0"/>
              <a:t>the genome </a:t>
            </a:r>
            <a:r>
              <a:rPr lang="en-GB" sz="2000" dirty="0"/>
              <a:t>assembly for </a:t>
            </a:r>
            <a:r>
              <a:rPr lang="en-GB" sz="2000" dirty="0" smtClean="0"/>
              <a:t>Panda?</a:t>
            </a:r>
            <a:endParaRPr lang="en-GB" sz="1200" dirty="0" smtClean="0"/>
          </a:p>
          <a:p>
            <a:pPr marL="457200" indent="-457200">
              <a:buFont typeface="+mj-lt"/>
              <a:buAutoNum type="arabicPeriod"/>
            </a:pPr>
            <a:endParaRPr lang="en-GB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How </a:t>
            </a:r>
            <a:r>
              <a:rPr lang="en-GB" sz="2000" dirty="0"/>
              <a:t>long is the </a:t>
            </a:r>
            <a:r>
              <a:rPr lang="en-GB" sz="2000" dirty="0" smtClean="0"/>
              <a:t>Panda genome </a:t>
            </a:r>
            <a:r>
              <a:rPr lang="en-GB" sz="2000" dirty="0"/>
              <a:t>(in </a:t>
            </a:r>
            <a:r>
              <a:rPr lang="en-GB" sz="2000" dirty="0" err="1"/>
              <a:t>bp</a:t>
            </a:r>
            <a:r>
              <a:rPr lang="en-GB" sz="2000" dirty="0"/>
              <a:t>)? How many genes have been annotated</a:t>
            </a:r>
            <a:r>
              <a:rPr lang="en-GB" sz="2000" dirty="0" smtClean="0"/>
              <a:t>?</a:t>
            </a:r>
            <a:endParaRPr lang="en-GB" sz="1600" dirty="0" smtClean="0"/>
          </a:p>
          <a:p>
            <a:pPr marL="457200" indent="-457200">
              <a:buFont typeface="+mj-lt"/>
              <a:buAutoNum type="arabicPeriod"/>
            </a:pPr>
            <a:endParaRPr lang="en-GB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Repeat for </a:t>
            </a:r>
            <a:r>
              <a:rPr lang="en-GB" sz="2000" b="1" dirty="0" smtClean="0"/>
              <a:t>Human</a:t>
            </a:r>
            <a:r>
              <a:rPr lang="en-GB" sz="2000" dirty="0" smtClean="0"/>
              <a:t>.</a:t>
            </a: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424" y="3541222"/>
            <a:ext cx="2669742" cy="223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95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90876"/>
            <a:ext cx="5001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variants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Let’s </a:t>
            </a:r>
            <a:r>
              <a:rPr lang="en-GB" sz="2000" dirty="0"/>
              <a:t>have a look at a specific variant, rs143383 </a:t>
            </a:r>
            <a:r>
              <a:rPr lang="en-GB" sz="2000" dirty="0" smtClean="0"/>
              <a:t>(chr20:35438203).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" y="1662570"/>
            <a:ext cx="9068740" cy="4779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899" y="5001121"/>
            <a:ext cx="2759826" cy="1366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461" y="3033713"/>
            <a:ext cx="27908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79542" y="2635136"/>
            <a:ext cx="2792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http://www.ensembl.org/info/genome/variation/predicted_data.html</a:t>
            </a:r>
          </a:p>
        </p:txBody>
      </p:sp>
    </p:spTree>
    <p:extLst>
      <p:ext uri="{BB962C8B-B14F-4D97-AF65-F5344CB8AC3E}">
        <p14:creationId xmlns:p14="http://schemas.microsoft.com/office/powerpoint/2010/main" val="369006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90876"/>
            <a:ext cx="5001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variants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What type of variants is </a:t>
            </a:r>
            <a:r>
              <a:rPr lang="en-GB" sz="2000" b="1" dirty="0" smtClean="0"/>
              <a:t>rs143383</a:t>
            </a:r>
            <a:r>
              <a:rPr lang="en-GB" sz="2000" dirty="0" smtClean="0"/>
              <a:t> (chr20:35438203)?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" y="1662570"/>
            <a:ext cx="9068740" cy="4779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79542" y="2635136"/>
            <a:ext cx="2792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http://www.ensembl.org/info/genome/variation/predicted_data.html</a:t>
            </a:r>
          </a:p>
        </p:txBody>
      </p:sp>
      <p:sp>
        <p:nvSpPr>
          <p:cNvPr id="6" name="Left Arrow 5"/>
          <p:cNvSpPr/>
          <p:nvPr/>
        </p:nvSpPr>
        <p:spPr>
          <a:xfrm>
            <a:off x="2285345" y="2485773"/>
            <a:ext cx="431058" cy="118320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32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14999" y="82807"/>
            <a:ext cx="55595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variants … 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variant types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955103"/>
            <a:ext cx="91440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Small scale in one or few nucleotides  of a gene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endParaRPr lang="en-GB" sz="2400" dirty="0" smtClean="0"/>
          </a:p>
          <a:p>
            <a:pPr marL="514350" indent="-514350">
              <a:buFont typeface="+mj-lt"/>
              <a:buAutoNum type="arabicPeriod"/>
            </a:pPr>
            <a:endParaRPr lang="en-GB" sz="2400" dirty="0" smtClean="0"/>
          </a:p>
          <a:p>
            <a:pPr marL="514350" indent="-514350">
              <a:buFont typeface="+mj-lt"/>
              <a:buAutoNum type="arabicPeriod"/>
            </a:pPr>
            <a:endParaRPr lang="en-GB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Large scale in chromosomal structure</a:t>
            </a:r>
            <a:endParaRPr lang="en-GB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695360"/>
            <a:ext cx="889635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59" y="4276898"/>
            <a:ext cx="837247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1357241"/>
            <a:ext cx="7162800" cy="183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871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90876"/>
            <a:ext cx="5001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variants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078166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Let’s </a:t>
            </a:r>
            <a:r>
              <a:rPr lang="en-GB" sz="2000" dirty="0"/>
              <a:t>have a look at </a:t>
            </a:r>
            <a:r>
              <a:rPr lang="en-GB" sz="2000" dirty="0" smtClean="0"/>
              <a:t>the predicted consequences of the variant.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" y="1662570"/>
            <a:ext cx="9068740" cy="4779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79542" y="2635136"/>
            <a:ext cx="2792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http://www.ensembl.org/info/genome/variation/predicted_data.html</a:t>
            </a:r>
          </a:p>
        </p:txBody>
      </p:sp>
      <p:sp>
        <p:nvSpPr>
          <p:cNvPr id="5" name="Down Arrow 4"/>
          <p:cNvSpPr/>
          <p:nvPr/>
        </p:nvSpPr>
        <p:spPr>
          <a:xfrm>
            <a:off x="4241978" y="2261594"/>
            <a:ext cx="213638" cy="378790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Down Arrow 21"/>
          <p:cNvSpPr/>
          <p:nvPr/>
        </p:nvSpPr>
        <p:spPr>
          <a:xfrm>
            <a:off x="2639448" y="4517114"/>
            <a:ext cx="213638" cy="378790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32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06686" y="16303"/>
            <a:ext cx="55595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… Exploring variants … </a:t>
            </a:r>
          </a:p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Calculated variant consequences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 err="1" smtClean="0"/>
              <a:t>Ensembl</a:t>
            </a:r>
            <a:r>
              <a:rPr lang="en-GB" sz="2000" dirty="0"/>
              <a:t> identifies </a:t>
            </a:r>
            <a:r>
              <a:rPr lang="en-GB" sz="2000" dirty="0" smtClean="0"/>
              <a:t>each transcript </a:t>
            </a:r>
            <a:r>
              <a:rPr lang="en-GB" sz="2000" dirty="0"/>
              <a:t>that </a:t>
            </a:r>
            <a:r>
              <a:rPr lang="en-GB" sz="2000" dirty="0" smtClean="0"/>
              <a:t>overlaps with </a:t>
            </a:r>
            <a:r>
              <a:rPr lang="en-GB" sz="2000" dirty="0"/>
              <a:t>the </a:t>
            </a:r>
            <a:r>
              <a:rPr lang="en-GB" sz="2000" dirty="0" smtClean="0"/>
              <a:t>variant.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Then they use </a:t>
            </a:r>
            <a:r>
              <a:rPr lang="en-GB" sz="2000" dirty="0"/>
              <a:t>a rule-based approach to predict the effects that each allele of the variant may have on the transcript.</a:t>
            </a: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05" y="2728049"/>
            <a:ext cx="882967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072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06686" y="16303"/>
            <a:ext cx="55595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… Exploring variants … </a:t>
            </a:r>
          </a:p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Calculated variant consequences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4" y="1001175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Sequence Ontology (</a:t>
            </a:r>
            <a:r>
              <a:rPr lang="en-GB" sz="2000" dirty="0" smtClean="0"/>
              <a:t>SO) consequence term :</a:t>
            </a: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0" y="1652117"/>
            <a:ext cx="6709100" cy="511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323041" y="1390933"/>
            <a:ext cx="42440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6"/>
              </a:rPr>
              <a:t>http://</a:t>
            </a:r>
            <a:r>
              <a:rPr lang="en-GB" sz="900" dirty="0" smtClean="0">
                <a:hlinkClick r:id="rId6"/>
              </a:rPr>
              <a:t>www.ensembl.org/info/genome/variation/predicted_data.html</a:t>
            </a:r>
            <a:r>
              <a:rPr lang="en-GB" sz="900" dirty="0" smtClean="0"/>
              <a:t> 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26410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This variant is found in 3</a:t>
            </a:r>
            <a:r>
              <a:rPr lang="en-GB" sz="2000" dirty="0" smtClean="0"/>
              <a:t> </a:t>
            </a:r>
            <a:r>
              <a:rPr lang="en-GB" sz="2000" dirty="0"/>
              <a:t>transcripts of the </a:t>
            </a:r>
            <a:r>
              <a:rPr lang="en-GB" sz="2000" dirty="0" smtClean="0"/>
              <a:t>GDF5 </a:t>
            </a:r>
            <a:r>
              <a:rPr lang="en-GB" sz="2000" dirty="0"/>
              <a:t>gene. </a:t>
            </a:r>
            <a:endParaRPr lang="en-GB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It has been </a:t>
            </a:r>
            <a:r>
              <a:rPr lang="en-GB" sz="2000" dirty="0"/>
              <a:t>associated with 1</a:t>
            </a:r>
            <a:r>
              <a:rPr lang="en-GB" sz="2000" dirty="0" smtClean="0"/>
              <a:t> </a:t>
            </a:r>
            <a:r>
              <a:rPr lang="en-GB" sz="2000" dirty="0"/>
              <a:t>regulatory </a:t>
            </a:r>
            <a:r>
              <a:rPr lang="en-GB" sz="2000" dirty="0" smtClean="0"/>
              <a:t>feature (</a:t>
            </a:r>
            <a:r>
              <a:rPr lang="en-GB" sz="800" dirty="0">
                <a:hlinkClick r:id="rId5"/>
              </a:rPr>
              <a:t>http://</a:t>
            </a:r>
            <a:r>
              <a:rPr lang="en-GB" sz="800" dirty="0" smtClean="0">
                <a:hlinkClick r:id="rId5"/>
              </a:rPr>
              <a:t>www.ensembl.org/info/genome/funcgen/index.html</a:t>
            </a:r>
            <a:r>
              <a:rPr lang="en-GB" sz="800" dirty="0" smtClean="0"/>
              <a:t> </a:t>
            </a:r>
            <a:r>
              <a:rPr lang="en-GB" sz="2000" dirty="0" smtClean="0"/>
              <a:t>).</a:t>
            </a: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" y="2236124"/>
            <a:ext cx="9045131" cy="238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1" y="4924152"/>
            <a:ext cx="8992699" cy="1099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Down Arrow 23"/>
          <p:cNvSpPr/>
          <p:nvPr/>
        </p:nvSpPr>
        <p:spPr>
          <a:xfrm>
            <a:off x="2900539" y="2580248"/>
            <a:ext cx="213638" cy="378790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106686" y="16303"/>
            <a:ext cx="55595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… Exploring variants … </a:t>
            </a:r>
          </a:p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Calculated variant consequences</a:t>
            </a:r>
          </a:p>
        </p:txBody>
      </p:sp>
    </p:spTree>
    <p:extLst>
      <p:ext uri="{BB962C8B-B14F-4D97-AF65-F5344CB8AC3E}">
        <p14:creationId xmlns:p14="http://schemas.microsoft.com/office/powerpoint/2010/main" val="29941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Content Placeholder 2"/>
          <p:cNvSpPr>
            <a:spLocks noGrp="1"/>
          </p:cNvSpPr>
          <p:nvPr/>
        </p:nvSpPr>
        <p:spPr>
          <a:xfrm>
            <a:off x="306324" y="1370965"/>
            <a:ext cx="8854286" cy="500672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  <a:p>
            <a:pPr lvl="1"/>
            <a:endParaRPr lang="en-GB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4109" y="189357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Motivation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Greatest challenge in genetic association studies is to assign functionality (</a:t>
            </a:r>
            <a:r>
              <a:rPr lang="en-GB" dirty="0"/>
              <a:t>causality</a:t>
            </a:r>
            <a:r>
              <a:rPr lang="en-GB" dirty="0" smtClean="0"/>
              <a:t>) to associated SNPs and </a:t>
            </a:r>
            <a:r>
              <a:rPr lang="en-GB" dirty="0" smtClean="0"/>
              <a:t>genes.</a:t>
            </a:r>
            <a:endParaRPr lang="en-GB" dirty="0" smtClean="0"/>
          </a:p>
          <a:p>
            <a:r>
              <a:rPr lang="en-GB" dirty="0" smtClean="0"/>
              <a:t>Predict the most likely genes and variants driving the phenotype </a:t>
            </a:r>
            <a:r>
              <a:rPr lang="en-GB" dirty="0" smtClean="0"/>
              <a:t>associations.</a:t>
            </a:r>
            <a:endParaRPr lang="en-GB" dirty="0" smtClean="0"/>
          </a:p>
          <a:p>
            <a:r>
              <a:rPr lang="en-GB" dirty="0" smtClean="0"/>
              <a:t>Need to integrate as much information as possible through genome annotation tools to drive the experimental </a:t>
            </a:r>
            <a:r>
              <a:rPr lang="en-GB" dirty="0" smtClean="0"/>
              <a:t>validation.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852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90876"/>
            <a:ext cx="5001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variants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Let’s </a:t>
            </a:r>
            <a:r>
              <a:rPr lang="en-GB" sz="2000" dirty="0"/>
              <a:t>have a look at </a:t>
            </a:r>
            <a:r>
              <a:rPr lang="en-GB" sz="2000" dirty="0" smtClean="0"/>
              <a:t>population genetics.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" y="1662570"/>
            <a:ext cx="9068740" cy="4779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>
            <a:off x="3815743" y="4534592"/>
            <a:ext cx="199304" cy="3782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050175" y="2928850"/>
            <a:ext cx="27986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10798" y="3347257"/>
            <a:ext cx="33805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41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9555"/>
            <a:ext cx="55595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variants … 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Population genetics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These data are mostly from the 1000 genomes and </a:t>
            </a:r>
            <a:r>
              <a:rPr lang="en-GB" sz="2000" dirty="0" err="1" smtClean="0"/>
              <a:t>HapMap</a:t>
            </a:r>
            <a:r>
              <a:rPr lang="en-GB" sz="2000" dirty="0" smtClean="0"/>
              <a:t> projects </a:t>
            </a:r>
            <a:r>
              <a:rPr lang="en-GB" sz="2000" dirty="0"/>
              <a:t>in human</a:t>
            </a:r>
            <a:r>
              <a:rPr lang="en-GB" sz="20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There are big differences in allele frequencies </a:t>
            </a:r>
            <a:r>
              <a:rPr lang="en-GB" sz="2000" dirty="0" smtClean="0"/>
              <a:t>between populations</a:t>
            </a:r>
            <a:r>
              <a:rPr lang="en-GB" sz="2000" dirty="0"/>
              <a:t>.</a:t>
            </a: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62" y="1936674"/>
            <a:ext cx="8666118" cy="46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ular Callout 3"/>
          <p:cNvSpPr/>
          <p:nvPr/>
        </p:nvSpPr>
        <p:spPr>
          <a:xfrm>
            <a:off x="3358328" y="1828783"/>
            <a:ext cx="1695810" cy="612648"/>
          </a:xfrm>
          <a:prstGeom prst="wedgeRectCallou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416531" y="1878673"/>
            <a:ext cx="1720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Pie charts of allele frequencies</a:t>
            </a:r>
            <a:endParaRPr lang="en-GB" sz="1600" dirty="0"/>
          </a:p>
        </p:txBody>
      </p:sp>
      <p:sp>
        <p:nvSpPr>
          <p:cNvPr id="26" name="Rectangular Callout 25"/>
          <p:cNvSpPr/>
          <p:nvPr/>
        </p:nvSpPr>
        <p:spPr>
          <a:xfrm>
            <a:off x="5796728" y="2434556"/>
            <a:ext cx="1695810" cy="612648"/>
          </a:xfrm>
          <a:prstGeom prst="wedgeRectCallout">
            <a:avLst>
              <a:gd name="adj1" fmla="val -66421"/>
              <a:gd name="adj2" fmla="val 51645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5807811" y="2464886"/>
            <a:ext cx="1720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Expand subpopulations</a:t>
            </a:r>
            <a:endParaRPr lang="en-GB" sz="1600" dirty="0"/>
          </a:p>
        </p:txBody>
      </p:sp>
      <p:sp>
        <p:nvSpPr>
          <p:cNvPr id="28" name="Rectangular Callout 27"/>
          <p:cNvSpPr/>
          <p:nvPr/>
        </p:nvSpPr>
        <p:spPr>
          <a:xfrm>
            <a:off x="6385971" y="4432382"/>
            <a:ext cx="1695810" cy="612648"/>
          </a:xfrm>
          <a:prstGeom prst="wedgeRectCallout">
            <a:avLst>
              <a:gd name="adj1" fmla="val -60048"/>
              <a:gd name="adj2" fmla="val 84209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6394269" y="4460255"/>
            <a:ext cx="1720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Tables of more detailed data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37234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90876"/>
            <a:ext cx="5001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variants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Let’s have a look at the phenotypes associated </a:t>
            </a:r>
            <a:r>
              <a:rPr lang="en-GB" sz="2000" dirty="0" smtClean="0"/>
              <a:t>with this variant.</a:t>
            </a: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" y="1662570"/>
            <a:ext cx="9068740" cy="4779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H="1">
            <a:off x="5333357" y="4898272"/>
            <a:ext cx="368314" cy="1891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765023" y="3352798"/>
            <a:ext cx="49109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822317" y="2831174"/>
            <a:ext cx="368314" cy="1891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28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3434" y="32929"/>
            <a:ext cx="55595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variants … 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Phenotypes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This variant is associated </a:t>
            </a:r>
            <a:r>
              <a:rPr lang="en-GB" sz="2000" dirty="0" smtClean="0"/>
              <a:t>with 8 phenotypes </a:t>
            </a: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47" y="2484895"/>
            <a:ext cx="8429106" cy="291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255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90876"/>
            <a:ext cx="5001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variants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Let’s </a:t>
            </a:r>
            <a:r>
              <a:rPr lang="en-GB" sz="2000" dirty="0"/>
              <a:t>have a look at </a:t>
            </a:r>
            <a:r>
              <a:rPr lang="en-GB" sz="2000" dirty="0" smtClean="0"/>
              <a:t>the citations of the variant.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" y="1662570"/>
            <a:ext cx="9068740" cy="4779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H="1" flipV="1">
            <a:off x="3273931" y="3427613"/>
            <a:ext cx="150913" cy="1551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13384" y="3399902"/>
            <a:ext cx="50908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503521" y="6212377"/>
            <a:ext cx="150913" cy="1551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66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9555"/>
            <a:ext cx="55595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variants … 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Citations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" y="1454727"/>
            <a:ext cx="8856070" cy="436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698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90876"/>
            <a:ext cx="47227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genes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Let’s </a:t>
            </a:r>
            <a:r>
              <a:rPr lang="en-GB" sz="2000" dirty="0"/>
              <a:t>have a look at </a:t>
            </a:r>
            <a:r>
              <a:rPr lang="en-GB" sz="2000" i="1" dirty="0" smtClean="0"/>
              <a:t>GDF5 </a:t>
            </a:r>
            <a:r>
              <a:rPr lang="en-GB" sz="2000" dirty="0"/>
              <a:t>(growth differentiation factor 5).</a:t>
            </a:r>
            <a:endParaRPr lang="en-GB" sz="2000" dirty="0" smtClean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1" y="1695797"/>
            <a:ext cx="8956464" cy="4081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372295" y="1625138"/>
            <a:ext cx="8439196" cy="1620982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86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90876"/>
            <a:ext cx="73372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variants … Exercise 2 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136737" cy="54390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 smtClean="0"/>
              <a:t>Explore our </a:t>
            </a:r>
            <a:r>
              <a:rPr lang="en-GB" sz="2000" dirty="0"/>
              <a:t>top signal, </a:t>
            </a:r>
            <a:r>
              <a:rPr lang="en-GB" sz="2000" dirty="0" smtClean="0"/>
              <a:t>rs3879450.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What type of variants </a:t>
            </a:r>
            <a:r>
              <a:rPr lang="en-GB" sz="2000" dirty="0" smtClean="0"/>
              <a:t>is?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Where is this variant located (</a:t>
            </a:r>
            <a:r>
              <a:rPr lang="en-GB" sz="2000" dirty="0" err="1" smtClean="0"/>
              <a:t>chr</a:t>
            </a:r>
            <a:r>
              <a:rPr lang="en-GB" sz="2000" dirty="0" smtClean="0"/>
              <a:t> - position - strand)?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Are there big </a:t>
            </a:r>
            <a:r>
              <a:rPr lang="en-GB" sz="2000" dirty="0"/>
              <a:t>differences in allele frequencies </a:t>
            </a:r>
            <a:r>
              <a:rPr lang="en-GB" sz="2000" dirty="0" smtClean="0"/>
              <a:t>between populations</a:t>
            </a:r>
            <a:r>
              <a:rPr lang="en-GB" sz="2000" dirty="0"/>
              <a:t>?</a:t>
            </a:r>
            <a:endParaRPr lang="en-GB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What </a:t>
            </a:r>
            <a:r>
              <a:rPr lang="en-GB" sz="2000" dirty="0"/>
              <a:t>is the </a:t>
            </a:r>
            <a:r>
              <a:rPr lang="en-GB" sz="2000" dirty="0" smtClean="0"/>
              <a:t>ancestral allele frequency in </a:t>
            </a:r>
            <a:r>
              <a:rPr lang="en-GB" sz="2000" dirty="0"/>
              <a:t>the </a:t>
            </a:r>
            <a:r>
              <a:rPr lang="en-GB" sz="2000" dirty="0" smtClean="0"/>
              <a:t>Yoruba (YRI</a:t>
            </a:r>
            <a:r>
              <a:rPr lang="en-GB" sz="2000" dirty="0"/>
              <a:t>) population from the </a:t>
            </a:r>
            <a:r>
              <a:rPr lang="en-GB" sz="2000" dirty="0" smtClean="0"/>
              <a:t>1000G </a:t>
            </a:r>
            <a:r>
              <a:rPr lang="en-GB" sz="2000" dirty="0"/>
              <a:t>set?</a:t>
            </a:r>
            <a:endParaRPr lang="en-GB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What </a:t>
            </a:r>
            <a:r>
              <a:rPr lang="en-GB" sz="2000" dirty="0"/>
              <a:t>is the least frequent genotype for this </a:t>
            </a:r>
            <a:r>
              <a:rPr lang="en-GB" sz="2000" dirty="0" smtClean="0"/>
              <a:t>variant </a:t>
            </a:r>
            <a:r>
              <a:rPr lang="en-GB" sz="2000" dirty="0"/>
              <a:t>in the </a:t>
            </a:r>
            <a:r>
              <a:rPr lang="en-GB" sz="2000" dirty="0" smtClean="0"/>
              <a:t>Yoruba (YRI</a:t>
            </a:r>
            <a:r>
              <a:rPr lang="en-GB" sz="2000" dirty="0"/>
              <a:t>) population from the </a:t>
            </a:r>
            <a:r>
              <a:rPr lang="en-GB" sz="2000" dirty="0" smtClean="0"/>
              <a:t>1000G </a:t>
            </a:r>
            <a:r>
              <a:rPr lang="en-GB" sz="2000" dirty="0"/>
              <a:t>set?</a:t>
            </a:r>
            <a:endParaRPr lang="en-GB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In how many transcripts is this variant found?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Are all transcripts from the same gene?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How many and which consequence type are predicted for this variant? Which is the most severe one?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How many phenotypes are associated</a:t>
            </a:r>
            <a:r>
              <a:rPr lang="en-GB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2000" dirty="0"/>
              <a:t>with this </a:t>
            </a:r>
            <a:r>
              <a:rPr lang="en-GB" sz="2000" dirty="0" smtClean="0"/>
              <a:t>variant?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How many phenotypes are associated</a:t>
            </a:r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2000" dirty="0"/>
              <a:t>with </a:t>
            </a:r>
            <a:r>
              <a:rPr lang="en-GB" sz="2000" dirty="0" smtClean="0"/>
              <a:t>the gene that this variant is located in?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How many publications refer to rs3879450?</a:t>
            </a: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 smtClean="0"/>
          </a:p>
          <a:p>
            <a:pPr marL="457200" indent="-457200">
              <a:buFont typeface="+mj-lt"/>
              <a:buAutoNum type="arabicPeriod"/>
            </a:pPr>
            <a:endParaRPr lang="en-GB" sz="2000" dirty="0" smtClean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66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53639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Publicly available bioinformatics </a:t>
            </a:r>
            <a:endParaRPr lang="en-GB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resources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289367" cy="4525963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/>
              <a:t>Genome </a:t>
            </a:r>
            <a:r>
              <a:rPr lang="en-GB" dirty="0"/>
              <a:t>Browsers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Nucleotide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Searching by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Similarity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Domains: Databases and Search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</a:t>
            </a:r>
          </a:p>
          <a:p>
            <a:r>
              <a:rPr lang="en-GB" dirty="0">
                <a:solidFill>
                  <a:srgbClr val="FF0000"/>
                </a:solidFill>
              </a:rPr>
              <a:t>Human Traits &amp; Diseases Databases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Phylogeny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Taxonomy</a:t>
            </a:r>
          </a:p>
          <a:p>
            <a:r>
              <a:rPr lang="en-GB" dirty="0"/>
              <a:t>Databases of other Organisms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Prediction</a:t>
            </a:r>
          </a:p>
          <a:p>
            <a:r>
              <a:rPr lang="en-GB" dirty="0"/>
              <a:t>Gene Expression </a:t>
            </a:r>
            <a:r>
              <a:rPr lang="en-GB" dirty="0" smtClean="0"/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Regulation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Metabolic, Gene Regulatory &amp; Signal Transduction Network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 smtClean="0"/>
              <a:t>Publications Database</a:t>
            </a:r>
          </a:p>
          <a:p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6" name="Picture 4" descr="Image result for bioinformatics word clou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22" y="2037311"/>
            <a:ext cx="3291148" cy="329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86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226815"/>
            <a:ext cx="6060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Human Traits &amp; Diseases Databases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57199" y="1600200"/>
            <a:ext cx="4364183" cy="4525963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GWAS </a:t>
            </a:r>
            <a:r>
              <a:rPr lang="en-GB" dirty="0" err="1" smtClean="0"/>
              <a:t>catalog</a:t>
            </a:r>
            <a:r>
              <a:rPr lang="en-GB" dirty="0"/>
              <a:t> (</a:t>
            </a:r>
            <a:r>
              <a:rPr lang="en-GB" dirty="0">
                <a:hlinkClick r:id="rId5"/>
              </a:rPr>
              <a:t>https://www.ebi.ac.uk/gwas</a:t>
            </a:r>
            <a:r>
              <a:rPr lang="en-GB" dirty="0" smtClean="0">
                <a:hlinkClick r:id="rId5"/>
              </a:rPr>
              <a:t>/</a:t>
            </a:r>
            <a:r>
              <a:rPr lang="en-GB" dirty="0" smtClean="0"/>
              <a:t> )</a:t>
            </a:r>
          </a:p>
          <a:p>
            <a:endParaRPr lang="en-GB" dirty="0" smtClean="0"/>
          </a:p>
          <a:p>
            <a:r>
              <a:rPr lang="en-GB" dirty="0" smtClean="0"/>
              <a:t>OMIM  (</a:t>
            </a:r>
            <a:r>
              <a:rPr lang="en-GB" dirty="0">
                <a:hlinkClick r:id="rId6"/>
              </a:rPr>
              <a:t>http://omim.org</a:t>
            </a:r>
            <a:r>
              <a:rPr lang="en-GB" dirty="0" smtClean="0">
                <a:hlinkClick r:id="rId6"/>
              </a:rPr>
              <a:t>/</a:t>
            </a:r>
            <a:r>
              <a:rPr lang="en-GB" dirty="0" smtClean="0"/>
              <a:t> )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 err="1" smtClean="0"/>
              <a:t>Orphanet</a:t>
            </a:r>
            <a:r>
              <a:rPr lang="en-GB" dirty="0" smtClean="0"/>
              <a:t> (</a:t>
            </a:r>
            <a:r>
              <a:rPr lang="en-GB" dirty="0" smtClean="0">
                <a:hlinkClick r:id="rId7"/>
              </a:rPr>
              <a:t>http</a:t>
            </a:r>
            <a:r>
              <a:rPr lang="en-GB" dirty="0">
                <a:hlinkClick r:id="rId7"/>
              </a:rPr>
              <a:t>://</a:t>
            </a:r>
            <a:r>
              <a:rPr lang="en-GB" dirty="0" smtClean="0">
                <a:hlinkClick r:id="rId7"/>
              </a:rPr>
              <a:t>www.orpha.net</a:t>
            </a:r>
            <a:r>
              <a:rPr lang="en-GB" dirty="0" smtClean="0"/>
              <a:t> )</a:t>
            </a:r>
          </a:p>
          <a:p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561" y="958811"/>
            <a:ext cx="1930796" cy="2112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071429"/>
            <a:ext cx="45624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244" y="5362980"/>
            <a:ext cx="3262718" cy="963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790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Content Placeholder 2"/>
          <p:cNvSpPr>
            <a:spLocks noGrp="1"/>
          </p:cNvSpPr>
          <p:nvPr/>
        </p:nvSpPr>
        <p:spPr>
          <a:xfrm>
            <a:off x="306324" y="1370965"/>
            <a:ext cx="8854286" cy="500672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  <a:p>
            <a:pPr lvl="1"/>
            <a:endParaRPr lang="en-GB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4109" y="189357"/>
            <a:ext cx="4467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What is Bioinformatics?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31920" y="3059085"/>
            <a:ext cx="1280160" cy="1608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1500" dirty="0" smtClean="0"/>
              <a:t>+</a:t>
            </a:r>
            <a:endParaRPr lang="en-GB" sz="115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2" y="2477193"/>
            <a:ext cx="3754344" cy="2794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 result for computers serv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698" y="2477193"/>
            <a:ext cx="3640118" cy="279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3207" y="5785658"/>
            <a:ext cx="6774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Computers aid to collect, intergrade and analyse biological data -&gt; Optimal </a:t>
            </a:r>
            <a:r>
              <a:rPr lang="en-GB" dirty="0"/>
              <a:t>b</a:t>
            </a:r>
            <a:r>
              <a:rPr lang="en-GB" dirty="0" smtClean="0"/>
              <a:t>iological interpretation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504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226815"/>
            <a:ext cx="6060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Human Traits &amp; Diseases Databases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04109" y="1034935"/>
            <a:ext cx="8592181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“GWAS </a:t>
            </a:r>
            <a:r>
              <a:rPr lang="en-GB" dirty="0" err="1" smtClean="0"/>
              <a:t>catalog</a:t>
            </a:r>
            <a:r>
              <a:rPr lang="en-GB" dirty="0" smtClean="0"/>
              <a:t>” </a:t>
            </a:r>
            <a:r>
              <a:rPr lang="en-GB" dirty="0"/>
              <a:t>is </a:t>
            </a:r>
            <a:r>
              <a:rPr lang="en-GB" dirty="0" smtClean="0"/>
              <a:t>a </a:t>
            </a:r>
            <a:r>
              <a:rPr lang="en-GB" dirty="0" err="1" smtClean="0"/>
              <a:t>catalog</a:t>
            </a:r>
            <a:r>
              <a:rPr lang="en-GB" dirty="0" smtClean="0"/>
              <a:t> </a:t>
            </a:r>
            <a:r>
              <a:rPr lang="en-GB" dirty="0"/>
              <a:t>of published genome-wide association </a:t>
            </a:r>
            <a:r>
              <a:rPr lang="en-GB" dirty="0" smtClean="0"/>
              <a:t>studies.</a:t>
            </a:r>
          </a:p>
          <a:p>
            <a:r>
              <a:rPr lang="en-GB" dirty="0"/>
              <a:t>Let’s have a look at a specific variant, </a:t>
            </a:r>
            <a:r>
              <a:rPr lang="en-GB" dirty="0" smtClean="0"/>
              <a:t>rs143383.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>
                <a:solidFill>
                  <a:srgbClr val="333333"/>
                </a:solidFill>
                <a:latin typeface="Helvetica Neue"/>
              </a:rPr>
              <a:t>No results found for search term </a:t>
            </a:r>
            <a:r>
              <a:rPr lang="en-GB" i="1" dirty="0" smtClean="0">
                <a:solidFill>
                  <a:srgbClr val="333333"/>
                </a:solidFill>
                <a:latin typeface="Helvetica Neue"/>
              </a:rPr>
              <a:t>rs143383</a:t>
            </a:r>
            <a:r>
              <a:rPr lang="en-GB" dirty="0" smtClean="0">
                <a:solidFill>
                  <a:srgbClr val="333333"/>
                </a:solidFill>
                <a:latin typeface="Helvetica Neue"/>
              </a:rPr>
              <a:t>!!!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56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226815"/>
            <a:ext cx="6060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Human Traits &amp; Diseases Databases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04109" y="1034935"/>
            <a:ext cx="8592181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Let’s </a:t>
            </a:r>
            <a:r>
              <a:rPr lang="en-GB" dirty="0"/>
              <a:t>have a look at </a:t>
            </a:r>
            <a:r>
              <a:rPr lang="en-GB" i="1" dirty="0" smtClean="0"/>
              <a:t>GDF5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90" y="1840230"/>
            <a:ext cx="869950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05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60555"/>
            <a:ext cx="66185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Human Traits &amp; Diseases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Databases … 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Exercise 3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04109" y="1034935"/>
            <a:ext cx="859218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1.	Try to find more information about our </a:t>
            </a:r>
            <a:r>
              <a:rPr lang="en-GB" dirty="0"/>
              <a:t>top </a:t>
            </a:r>
            <a:r>
              <a:rPr lang="en-GB" dirty="0" smtClean="0"/>
              <a:t>variant (rs3879450) and the gene that is located in GWAS catalogue and OMIM databases.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53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53639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Publicly available bioinformatics </a:t>
            </a:r>
            <a:endParaRPr lang="en-GB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resources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289367" cy="4525963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Human Genome Browsers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Nucleotide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Searching by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Similarity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Domains: Databases and Search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</a:t>
            </a:r>
          </a:p>
          <a:p>
            <a:r>
              <a:rPr lang="en-GB" dirty="0"/>
              <a:t>Human Traits &amp; Diseases Databases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Phylogeny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Taxonomy</a:t>
            </a:r>
          </a:p>
          <a:p>
            <a:r>
              <a:rPr lang="en-GB" dirty="0">
                <a:solidFill>
                  <a:srgbClr val="FF0000"/>
                </a:solidFill>
              </a:rPr>
              <a:t>Databases of other Organisms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Prediction</a:t>
            </a:r>
          </a:p>
          <a:p>
            <a:r>
              <a:rPr lang="en-GB" dirty="0"/>
              <a:t>Gene Expression </a:t>
            </a:r>
            <a:r>
              <a:rPr lang="en-GB" dirty="0" smtClean="0"/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Regulation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Metabolic, Gene Regulatory &amp; Signal Transduction Network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 smtClean="0"/>
              <a:t>Publications Database</a:t>
            </a:r>
          </a:p>
          <a:p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6" name="Picture 4" descr="Image result for bioinformatics word clou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22" y="2037311"/>
            <a:ext cx="3291148" cy="329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45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217889"/>
            <a:ext cx="5062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Databases of other Organisms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05519" y="1103514"/>
            <a:ext cx="8980290" cy="993371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Mouse: </a:t>
            </a:r>
            <a:r>
              <a:rPr lang="en-GB" dirty="0">
                <a:hlinkClick r:id="rId5"/>
              </a:rPr>
              <a:t>http://</a:t>
            </a:r>
            <a:r>
              <a:rPr lang="en-GB" dirty="0" smtClean="0">
                <a:hlinkClick r:id="rId5"/>
              </a:rPr>
              <a:t>www.ensembl.org/Mus_musculus/Info/Index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54" y="2233307"/>
            <a:ext cx="8591434" cy="420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55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217889"/>
            <a:ext cx="5062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Databases of other Organisms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05519" y="1103514"/>
            <a:ext cx="8980290" cy="993371"/>
          </a:xfrm>
        </p:spPr>
        <p:txBody>
          <a:bodyPr>
            <a:normAutofit/>
          </a:bodyPr>
          <a:lstStyle/>
          <a:p>
            <a:r>
              <a:rPr lang="en-GB" dirty="0"/>
              <a:t>Mouse: </a:t>
            </a:r>
            <a:r>
              <a:rPr lang="en-GB" dirty="0">
                <a:hlinkClick r:id="rId5"/>
              </a:rPr>
              <a:t>http://www.informatics.jax.org</a:t>
            </a:r>
            <a:r>
              <a:rPr lang="en-GB" dirty="0" smtClean="0">
                <a:hlinkClick r:id="rId5"/>
              </a:rPr>
              <a:t>/ 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495" y="1752433"/>
            <a:ext cx="4971010" cy="4799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599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217889"/>
            <a:ext cx="5062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Databases of other Organisms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05519" y="1103514"/>
            <a:ext cx="8980290" cy="993371"/>
          </a:xfrm>
        </p:spPr>
        <p:txBody>
          <a:bodyPr>
            <a:normAutofit/>
          </a:bodyPr>
          <a:lstStyle/>
          <a:p>
            <a:r>
              <a:rPr lang="en-GB" dirty="0"/>
              <a:t>Zebrafish: </a:t>
            </a:r>
            <a:r>
              <a:rPr lang="en-GB" dirty="0">
                <a:hlinkClick r:id="rId5"/>
              </a:rPr>
              <a:t>http://zfin.org</a:t>
            </a:r>
            <a:r>
              <a:rPr lang="en-GB" dirty="0" smtClean="0">
                <a:hlinkClick r:id="rId5"/>
              </a:rPr>
              <a:t>/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485" y="1671706"/>
            <a:ext cx="5586152" cy="4661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358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217889"/>
            <a:ext cx="5062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Databases of other Organisms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05519" y="1103514"/>
            <a:ext cx="8980290" cy="993371"/>
          </a:xfrm>
        </p:spPr>
        <p:txBody>
          <a:bodyPr>
            <a:normAutofit/>
          </a:bodyPr>
          <a:lstStyle/>
          <a:p>
            <a:r>
              <a:rPr lang="en-GB" dirty="0"/>
              <a:t>Drosophila: </a:t>
            </a:r>
            <a:r>
              <a:rPr lang="en-GB" dirty="0">
                <a:hlinkClick r:id="rId5"/>
              </a:rPr>
              <a:t>http://flybase.org</a:t>
            </a:r>
            <a:r>
              <a:rPr lang="en-GB" dirty="0" smtClean="0">
                <a:hlinkClick r:id="rId5"/>
              </a:rPr>
              <a:t>/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78" y="1904660"/>
            <a:ext cx="7558394" cy="4445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911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217889"/>
            <a:ext cx="5062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Databases of other Organisms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05519" y="1103514"/>
            <a:ext cx="8980290" cy="993371"/>
          </a:xfrm>
        </p:spPr>
        <p:txBody>
          <a:bodyPr>
            <a:normAutofit/>
          </a:bodyPr>
          <a:lstStyle/>
          <a:p>
            <a:r>
              <a:rPr lang="en-GB" dirty="0" err="1" smtClean="0"/>
              <a:t>Ensembl</a:t>
            </a:r>
            <a:r>
              <a:rPr lang="en-GB" dirty="0" smtClean="0"/>
              <a:t> : Nearly 70 species &amp; &gt;30000 species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329642"/>
            <a:ext cx="3740728" cy="401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093" y="2444981"/>
            <a:ext cx="352425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390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51629"/>
            <a:ext cx="562044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Databases of other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Organisms … 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Exercise 4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05519" y="1103514"/>
            <a:ext cx="8980290" cy="993371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Explore our top variant in the databases of other organisms.</a:t>
            </a:r>
          </a:p>
          <a:p>
            <a:pPr lvl="1"/>
            <a:r>
              <a:rPr lang="en-GB" i="1" dirty="0" smtClean="0"/>
              <a:t>Hint: you can search by gene id or phenotype.</a:t>
            </a:r>
            <a:endParaRPr lang="en-GB" i="1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96" y="2468967"/>
            <a:ext cx="395287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74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99189"/>
            <a:ext cx="40174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Goal of </a:t>
            </a:r>
            <a:r>
              <a:rPr lang="en-GB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Bioinformatics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095772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Develop </a:t>
            </a:r>
            <a:r>
              <a:rPr lang="en-GB" b="1" dirty="0" smtClean="0"/>
              <a:t>databases </a:t>
            </a:r>
            <a:r>
              <a:rPr lang="en-GB" dirty="0" smtClean="0"/>
              <a:t>and</a:t>
            </a:r>
            <a:r>
              <a:rPr lang="en-GB" b="1" dirty="0" smtClean="0"/>
              <a:t> computational tools </a:t>
            </a:r>
            <a:r>
              <a:rPr lang="en-GB" dirty="0" smtClean="0"/>
              <a:t>to generate knowledge to better understanding a living cell and how it functions at molecular level.</a:t>
            </a:r>
            <a:endParaRPr lang="en-GB" b="1" dirty="0"/>
          </a:p>
        </p:txBody>
      </p:sp>
      <p:pic>
        <p:nvPicPr>
          <p:cNvPr id="1027" name="Picture 3" descr="C:\Program Files (x86)\Microsoft Office\MEDIA\CAGCAT10\j0195812.w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31" y="3863548"/>
            <a:ext cx="1773022" cy="18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5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53639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Publicly available bioinformatics </a:t>
            </a:r>
            <a:endParaRPr lang="en-GB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resources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289367" cy="4525963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/>
              <a:t>Genome </a:t>
            </a:r>
            <a:r>
              <a:rPr lang="en-GB" dirty="0"/>
              <a:t>Browsers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Nucleotide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Searching by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Similarity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Domains: Databases and Search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</a:t>
            </a:r>
          </a:p>
          <a:p>
            <a:r>
              <a:rPr lang="en-GB" dirty="0"/>
              <a:t>Human Traits &amp; Diseases Databases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Phylogeny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Taxonomy</a:t>
            </a:r>
          </a:p>
          <a:p>
            <a:r>
              <a:rPr lang="en-GB" dirty="0"/>
              <a:t>Databases of other Organisms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Prediction</a:t>
            </a:r>
          </a:p>
          <a:p>
            <a:r>
              <a:rPr lang="en-GB" dirty="0">
                <a:solidFill>
                  <a:srgbClr val="FF0000"/>
                </a:solidFill>
              </a:rPr>
              <a:t>Gene Expression </a:t>
            </a:r>
            <a:r>
              <a:rPr lang="en-GB" dirty="0" smtClean="0">
                <a:solidFill>
                  <a:srgbClr val="FF0000"/>
                </a:solidFill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Regulation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Metabolic, Gene Regulatory &amp; Signal Transduction Network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 smtClean="0"/>
              <a:t>Publications Database</a:t>
            </a:r>
          </a:p>
          <a:p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6" name="Picture 4" descr="Image result for bioinformatics word clou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22" y="2037311"/>
            <a:ext cx="3291148" cy="329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03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217889"/>
            <a:ext cx="47628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Gene Expression Databases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05519" y="978819"/>
            <a:ext cx="8980290" cy="1207424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GB" dirty="0" smtClean="0"/>
              <a:t>Genotype-Tissue </a:t>
            </a:r>
            <a:r>
              <a:rPr lang="en-GB" dirty="0"/>
              <a:t>Expression (</a:t>
            </a:r>
            <a:r>
              <a:rPr lang="en-GB" dirty="0" err="1"/>
              <a:t>GTEx</a:t>
            </a:r>
            <a:r>
              <a:rPr lang="en-GB" dirty="0"/>
              <a:t>) </a:t>
            </a:r>
            <a:r>
              <a:rPr lang="en-GB" dirty="0" smtClean="0"/>
              <a:t>: Correlations </a:t>
            </a:r>
            <a:r>
              <a:rPr lang="en-GB" dirty="0"/>
              <a:t>between genotype and tissue-specific gene expression </a:t>
            </a:r>
            <a:r>
              <a:rPr lang="en-GB" sz="2200" dirty="0"/>
              <a:t>(</a:t>
            </a:r>
            <a:r>
              <a:rPr lang="en-GB" sz="1900" dirty="0">
                <a:hlinkClick r:id="rId5"/>
              </a:rPr>
              <a:t>https://www.gtexportal.org/home</a:t>
            </a:r>
            <a:r>
              <a:rPr lang="en-GB" sz="1900" dirty="0" smtClean="0">
                <a:hlinkClick r:id="rId5"/>
              </a:rPr>
              <a:t>/</a:t>
            </a:r>
            <a:r>
              <a:rPr lang="en-GB" sz="1900" dirty="0" smtClean="0"/>
              <a:t>)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358" y="2096885"/>
            <a:ext cx="2937970" cy="4650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7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217889"/>
            <a:ext cx="47628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Gene Expression Databases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05519" y="1103514"/>
            <a:ext cx="8980290" cy="993371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Expression Atlas: Differential and Baseline Expression (</a:t>
            </a:r>
            <a:r>
              <a:rPr lang="en-GB" dirty="0">
                <a:hlinkClick r:id="rId5"/>
              </a:rPr>
              <a:t>http://</a:t>
            </a:r>
            <a:r>
              <a:rPr lang="en-GB" dirty="0" smtClean="0">
                <a:hlinkClick r:id="rId5"/>
              </a:rPr>
              <a:t>www.ebi.ac.uk/gxa/home</a:t>
            </a:r>
            <a:r>
              <a:rPr lang="en-GB" dirty="0" smtClean="0"/>
              <a:t> or through </a:t>
            </a:r>
            <a:r>
              <a:rPr lang="en-GB" dirty="0" err="1"/>
              <a:t>E</a:t>
            </a:r>
            <a:r>
              <a:rPr lang="en-GB" dirty="0" err="1" smtClean="0"/>
              <a:t>nsembl</a:t>
            </a:r>
            <a:r>
              <a:rPr lang="en-GB" dirty="0" smtClean="0"/>
              <a:t>).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65" y="2134292"/>
            <a:ext cx="6935586" cy="4025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15703" y="4275236"/>
            <a:ext cx="620362" cy="1970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84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59942"/>
            <a:ext cx="532068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Gene Expression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Databases … 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Exercise 5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05519" y="978819"/>
            <a:ext cx="8980290" cy="2113516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Does our top variant affect the expression of the gene?</a:t>
            </a:r>
          </a:p>
          <a:p>
            <a:pPr lvl="1"/>
            <a:r>
              <a:rPr lang="en-GB" dirty="0" smtClean="0"/>
              <a:t>Hint: Use </a:t>
            </a:r>
            <a:r>
              <a:rPr lang="en-GB" dirty="0" err="1" smtClean="0"/>
              <a:t>GTEx</a:t>
            </a:r>
            <a:r>
              <a:rPr lang="en-GB" dirty="0" smtClean="0"/>
              <a:t> portal</a:t>
            </a:r>
            <a:endParaRPr lang="en-GB" dirty="0"/>
          </a:p>
          <a:p>
            <a:r>
              <a:rPr lang="en-GB" dirty="0"/>
              <a:t>About 20% of total daily cholesterol production occurs in the </a:t>
            </a:r>
            <a:r>
              <a:rPr lang="en-GB" dirty="0" smtClean="0"/>
              <a:t>liver. </a:t>
            </a:r>
            <a:r>
              <a:rPr lang="en-GB" dirty="0"/>
              <a:t>I</a:t>
            </a:r>
            <a:r>
              <a:rPr lang="en-GB" dirty="0" smtClean="0"/>
              <a:t>s </a:t>
            </a:r>
            <a:r>
              <a:rPr lang="en-GB" i="1" dirty="0" smtClean="0"/>
              <a:t>SORT1</a:t>
            </a:r>
            <a:r>
              <a:rPr lang="en-GB" dirty="0" smtClean="0"/>
              <a:t> expressed in the liver and if so how much?</a:t>
            </a:r>
          </a:p>
          <a:p>
            <a:pPr lvl="1"/>
            <a:r>
              <a:rPr lang="en-GB" dirty="0" smtClean="0"/>
              <a:t>Hint: Use Expression Atlas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477" y="2726575"/>
            <a:ext cx="2058996" cy="39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130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192147"/>
            <a:ext cx="3764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Publications Database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289367" cy="4525963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/>
              <a:t>Genome </a:t>
            </a:r>
            <a:r>
              <a:rPr lang="en-GB" dirty="0"/>
              <a:t>Browsers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Nucleotide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Searching by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Similarity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Domains: Databases and Search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</a:t>
            </a:r>
          </a:p>
          <a:p>
            <a:r>
              <a:rPr lang="en-GB" dirty="0"/>
              <a:t>Human Traits &amp; Diseases Databases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Phylogeny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Taxonomy</a:t>
            </a:r>
          </a:p>
          <a:p>
            <a:r>
              <a:rPr lang="en-GB" dirty="0"/>
              <a:t>Databases of other Organisms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Prediction</a:t>
            </a:r>
          </a:p>
          <a:p>
            <a:r>
              <a:rPr lang="en-GB" dirty="0"/>
              <a:t>Gene Expression </a:t>
            </a:r>
            <a:r>
              <a:rPr lang="en-GB" dirty="0" smtClean="0"/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Regulation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Metabolic, Gene Regulatory &amp; Signal Transduction Network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Publications Database</a:t>
            </a:r>
          </a:p>
          <a:p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6" name="Picture 4" descr="Image result for bioinformatics word clou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22" y="2037311"/>
            <a:ext cx="3291148" cy="329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60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192147"/>
            <a:ext cx="3764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Publications Database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163098" cy="4525963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PubMed</a:t>
            </a:r>
            <a:r>
              <a:rPr lang="en-GB" dirty="0"/>
              <a:t> </a:t>
            </a:r>
            <a:r>
              <a:rPr lang="en-GB" sz="1700" dirty="0"/>
              <a:t>(</a:t>
            </a:r>
            <a:r>
              <a:rPr lang="en-GB" sz="1700" dirty="0">
                <a:hlinkClick r:id="rId5"/>
              </a:rPr>
              <a:t>https://</a:t>
            </a:r>
            <a:r>
              <a:rPr lang="en-GB" sz="1700" dirty="0" smtClean="0">
                <a:hlinkClick r:id="rId5"/>
              </a:rPr>
              <a:t>www.ncbi.nlm.nih.gov/pubmed</a:t>
            </a:r>
            <a:r>
              <a:rPr lang="en-GB" sz="1700" dirty="0" smtClean="0"/>
              <a:t>)</a:t>
            </a:r>
            <a:r>
              <a:rPr lang="fr-FR" dirty="0" smtClean="0"/>
              <a:t> </a:t>
            </a:r>
            <a:r>
              <a:rPr lang="fr-FR" dirty="0"/>
              <a:t>comprises over 26 million </a:t>
            </a:r>
            <a:r>
              <a:rPr lang="fr-FR" dirty="0" smtClean="0"/>
              <a:t>citations.</a:t>
            </a:r>
          </a:p>
          <a:p>
            <a:r>
              <a:rPr lang="en-GB" dirty="0"/>
              <a:t>How do I search PubMed</a:t>
            </a:r>
            <a:r>
              <a:rPr lang="en-GB" dirty="0" smtClean="0"/>
              <a:t>?</a:t>
            </a:r>
            <a:endParaRPr lang="en-GB" dirty="0"/>
          </a:p>
          <a:p>
            <a:pPr lvl="1"/>
            <a:r>
              <a:rPr lang="en-GB" dirty="0" smtClean="0"/>
              <a:t>Identify </a:t>
            </a:r>
            <a:r>
              <a:rPr lang="en-GB" dirty="0"/>
              <a:t>the key concepts for your </a:t>
            </a:r>
            <a:r>
              <a:rPr lang="en-GB" dirty="0" smtClean="0"/>
              <a:t>search.</a:t>
            </a:r>
          </a:p>
          <a:p>
            <a:pPr lvl="1"/>
            <a:r>
              <a:rPr lang="en-GB" dirty="0" smtClean="0"/>
              <a:t>Enter </a:t>
            </a:r>
            <a:r>
              <a:rPr lang="en-GB" dirty="0"/>
              <a:t>the </a:t>
            </a:r>
            <a:r>
              <a:rPr lang="en-GB" dirty="0" smtClean="0"/>
              <a:t>terms* in </a:t>
            </a:r>
            <a:r>
              <a:rPr lang="en-GB" dirty="0"/>
              <a:t>the search </a:t>
            </a:r>
            <a:r>
              <a:rPr lang="en-GB" dirty="0" smtClean="0"/>
              <a:t>box.</a:t>
            </a:r>
          </a:p>
          <a:p>
            <a:pPr lvl="2"/>
            <a:r>
              <a:rPr lang="en-GB" dirty="0"/>
              <a:t>K</a:t>
            </a:r>
            <a:r>
              <a:rPr lang="en-GB" dirty="0" smtClean="0"/>
              <a:t>eywords</a:t>
            </a:r>
          </a:p>
          <a:p>
            <a:pPr lvl="2"/>
            <a:r>
              <a:rPr lang="en-GB" dirty="0" smtClean="0"/>
              <a:t>Author name</a:t>
            </a:r>
          </a:p>
          <a:p>
            <a:pPr lvl="2"/>
            <a:r>
              <a:rPr lang="en-GB" dirty="0" smtClean="0"/>
              <a:t>Journal name</a:t>
            </a:r>
          </a:p>
          <a:p>
            <a:pPr lvl="2"/>
            <a:r>
              <a:rPr lang="en-GB" dirty="0" smtClean="0"/>
              <a:t>…..</a:t>
            </a:r>
          </a:p>
          <a:p>
            <a:pPr lvl="1"/>
            <a:r>
              <a:rPr lang="en-GB" dirty="0" smtClean="0"/>
              <a:t>Suggestions </a:t>
            </a:r>
            <a:r>
              <a:rPr lang="en-GB" dirty="0"/>
              <a:t>will display as you type your search terms. </a:t>
            </a:r>
            <a:endParaRPr lang="en-GB" dirty="0" smtClean="0"/>
          </a:p>
          <a:p>
            <a:pPr lvl="1"/>
            <a:r>
              <a:rPr lang="en-GB" dirty="0" smtClean="0"/>
              <a:t>Click </a:t>
            </a:r>
            <a:r>
              <a:rPr lang="en-GB" dirty="0"/>
              <a:t>Search. </a:t>
            </a: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43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192147"/>
            <a:ext cx="3764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Publications Database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60375" y="1026621"/>
            <a:ext cx="8163098" cy="856533"/>
          </a:xfrm>
        </p:spPr>
        <p:txBody>
          <a:bodyPr>
            <a:normAutofit/>
          </a:bodyPr>
          <a:lstStyle/>
          <a:p>
            <a:r>
              <a:rPr lang="en-GB" dirty="0" smtClean="0"/>
              <a:t>Anatomy of the summary results: 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15" y="1571083"/>
            <a:ext cx="6472212" cy="5095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223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192147"/>
            <a:ext cx="6000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Publications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Database … Exercise 6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60375" y="1026621"/>
            <a:ext cx="8163098" cy="1882834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Try to find more information about our top variant and the gene that is located.</a:t>
            </a:r>
          </a:p>
          <a:p>
            <a:r>
              <a:rPr lang="en-GB" dirty="0" smtClean="0"/>
              <a:t>Can you find a paper for which:</a:t>
            </a:r>
          </a:p>
          <a:p>
            <a:pPr lvl="1"/>
            <a:r>
              <a:rPr lang="en-GB" dirty="0" smtClean="0"/>
              <a:t>“Lopes” is one of the authors</a:t>
            </a:r>
          </a:p>
          <a:p>
            <a:pPr lvl="1"/>
            <a:r>
              <a:rPr lang="en-GB" dirty="0"/>
              <a:t>Dealing with </a:t>
            </a:r>
            <a:r>
              <a:rPr lang="en-GB" dirty="0" smtClean="0"/>
              <a:t>“osteoarthritis”</a:t>
            </a:r>
          </a:p>
          <a:p>
            <a:pPr lvl="1"/>
            <a:r>
              <a:rPr lang="en-GB" dirty="0" smtClean="0"/>
              <a:t>The name of the journal is “Lancet”</a:t>
            </a: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1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192147"/>
            <a:ext cx="3007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Team144 pipeline</a:t>
            </a:r>
            <a:endParaRPr lang="en-GB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Variant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4753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500" dirty="0" err="1" smtClean="0"/>
              <a:t>Ensembl</a:t>
            </a:r>
            <a:r>
              <a:rPr lang="en-GB" sz="1500" dirty="0"/>
              <a:t>: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500" dirty="0" smtClean="0"/>
              <a:t>position,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500" dirty="0" smtClean="0"/>
              <a:t>consequences </a:t>
            </a:r>
            <a:r>
              <a:rPr lang="en-GB" sz="1500" dirty="0"/>
              <a:t>(transcript and regulatory region), </a:t>
            </a:r>
            <a:endParaRPr lang="en-GB" sz="15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GB" sz="1500" dirty="0" smtClean="0"/>
              <a:t>1kG </a:t>
            </a:r>
            <a:r>
              <a:rPr lang="en-GB" sz="1500" dirty="0"/>
              <a:t>frequencies, </a:t>
            </a:r>
            <a:endParaRPr lang="en-GB" sz="15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GB" sz="1500" dirty="0" smtClean="0"/>
              <a:t>GWAS </a:t>
            </a:r>
            <a:r>
              <a:rPr lang="en-GB" sz="1500" dirty="0"/>
              <a:t>signals around the variant, </a:t>
            </a:r>
            <a:endParaRPr lang="en-GB" sz="15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GB" sz="1500" dirty="0" smtClean="0"/>
              <a:t>regulatory </a:t>
            </a:r>
            <a:r>
              <a:rPr lang="en-GB" sz="1500" dirty="0"/>
              <a:t>marks around the </a:t>
            </a:r>
            <a:r>
              <a:rPr lang="en-GB" sz="1500" dirty="0" smtClean="0"/>
              <a:t>variant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500" dirty="0" smtClean="0"/>
              <a:t>nearby </a:t>
            </a:r>
            <a:r>
              <a:rPr lang="en-GB" sz="1500" dirty="0"/>
              <a:t>genes.</a:t>
            </a:r>
          </a:p>
          <a:p>
            <a:pPr marL="0" indent="0">
              <a:buNone/>
            </a:pPr>
            <a:r>
              <a:rPr lang="en-GB" sz="1500" dirty="0" err="1"/>
              <a:t>ExAC</a:t>
            </a:r>
            <a:r>
              <a:rPr lang="en-GB" sz="1500" dirty="0"/>
              <a:t>: allele frequencies</a:t>
            </a:r>
          </a:p>
          <a:p>
            <a:pPr marL="0" indent="0">
              <a:buNone/>
            </a:pPr>
            <a:r>
              <a:rPr lang="en-GB" sz="1500" dirty="0" err="1"/>
              <a:t>GTEx</a:t>
            </a:r>
            <a:r>
              <a:rPr lang="en-GB" sz="1500" dirty="0"/>
              <a:t>: associated gene.</a:t>
            </a:r>
          </a:p>
          <a:p>
            <a:pPr marL="0" indent="0">
              <a:buNone/>
            </a:pPr>
            <a:r>
              <a:rPr lang="en-GB" sz="1500" dirty="0" err="1"/>
              <a:t>Pubmed</a:t>
            </a:r>
            <a:r>
              <a:rPr lang="en-GB" sz="1500" dirty="0"/>
              <a:t>: papers where the variant is cited.</a:t>
            </a:r>
          </a:p>
          <a:p>
            <a:pPr marL="0" indent="0">
              <a:buNone/>
            </a:pPr>
            <a:endParaRPr lang="en-GB" sz="1100" dirty="0"/>
          </a:p>
          <a:p>
            <a:endParaRPr lang="en-GB" sz="11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337444" y="1535113"/>
            <a:ext cx="4041775" cy="639762"/>
          </a:xfrm>
        </p:spPr>
        <p:txBody>
          <a:bodyPr/>
          <a:lstStyle/>
          <a:p>
            <a:r>
              <a:rPr lang="en-GB" dirty="0"/>
              <a:t>Gene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337444" y="2174874"/>
            <a:ext cx="4041775" cy="447530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 err="1" smtClean="0"/>
              <a:t>Ensembl</a:t>
            </a:r>
            <a:r>
              <a:rPr lang="en-GB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Position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Associated phenotypes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Gene ontology </a:t>
            </a:r>
            <a:r>
              <a:rPr lang="en-GB" dirty="0"/>
              <a:t>annotations</a:t>
            </a:r>
          </a:p>
          <a:p>
            <a:pPr marL="0" indent="0">
              <a:buNone/>
            </a:pPr>
            <a:r>
              <a:rPr lang="en-GB" dirty="0" err="1" smtClean="0"/>
              <a:t>Uniprot</a:t>
            </a:r>
            <a:r>
              <a:rPr lang="en-GB" dirty="0" smtClean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Function</a:t>
            </a:r>
            <a:r>
              <a:rPr lang="en-GB" dirty="0"/>
              <a:t>, Tissue, Localization, Disease</a:t>
            </a:r>
          </a:p>
          <a:p>
            <a:pPr marL="0" indent="0">
              <a:buNone/>
            </a:pPr>
            <a:r>
              <a:rPr lang="en-GB" dirty="0"/>
              <a:t>OMIM: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gene annotation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associated </a:t>
            </a:r>
            <a:r>
              <a:rPr lang="en-GB" dirty="0"/>
              <a:t>diseases</a:t>
            </a:r>
          </a:p>
          <a:p>
            <a:pPr marL="0" indent="0">
              <a:buNone/>
            </a:pPr>
            <a:r>
              <a:rPr lang="en-GB" dirty="0"/>
              <a:t>GWAS </a:t>
            </a:r>
            <a:r>
              <a:rPr lang="en-GB" dirty="0" err="1"/>
              <a:t>catalog</a:t>
            </a:r>
            <a:r>
              <a:rPr lang="en-GB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Associated </a:t>
            </a:r>
            <a:r>
              <a:rPr lang="en-GB" dirty="0"/>
              <a:t>variants and association details.</a:t>
            </a:r>
          </a:p>
          <a:p>
            <a:pPr marL="0" indent="0">
              <a:buNone/>
            </a:pPr>
            <a:r>
              <a:rPr lang="en-GB" dirty="0"/>
              <a:t>Gene Expression Atlas: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Tissues </a:t>
            </a:r>
            <a:r>
              <a:rPr lang="en-GB" dirty="0"/>
              <a:t>in which expression of the gene was observed</a:t>
            </a:r>
          </a:p>
          <a:p>
            <a:pPr marL="0" indent="0">
              <a:buNone/>
            </a:pPr>
            <a:r>
              <a:rPr lang="en-GB" dirty="0" err="1"/>
              <a:t>GTEx</a:t>
            </a:r>
            <a:r>
              <a:rPr lang="en-GB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List </a:t>
            </a:r>
            <a:r>
              <a:rPr lang="en-GB" dirty="0"/>
              <a:t>of variants that affects the expression of the gene.</a:t>
            </a:r>
          </a:p>
          <a:p>
            <a:pPr marL="0" indent="0">
              <a:buNone/>
            </a:pPr>
            <a:r>
              <a:rPr lang="en-GB" dirty="0"/>
              <a:t>Mouse Genomics Informatics: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Mouse </a:t>
            </a:r>
            <a:r>
              <a:rPr lang="en-GB" dirty="0"/>
              <a:t>phenotype of the gene.</a:t>
            </a: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876" y="955103"/>
            <a:ext cx="1894860" cy="237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113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192147"/>
            <a:ext cx="3007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Team144 pipeline</a:t>
            </a:r>
            <a:endParaRPr lang="en-GB" sz="28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483" y="2141023"/>
            <a:ext cx="1894860" cy="237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77" y="1238715"/>
            <a:ext cx="4738256" cy="5494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655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53639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Publicly available bioinformatics </a:t>
            </a:r>
            <a:endParaRPr lang="en-GB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resources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289367" cy="4525963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/>
              <a:t>Genome </a:t>
            </a:r>
            <a:r>
              <a:rPr lang="en-GB" dirty="0"/>
              <a:t>Browsers</a:t>
            </a:r>
          </a:p>
          <a:p>
            <a:r>
              <a:rPr lang="en-GB" dirty="0" smtClean="0"/>
              <a:t>Nucleotide </a:t>
            </a:r>
            <a:r>
              <a:rPr lang="en-GB" dirty="0"/>
              <a:t>Sequence </a:t>
            </a:r>
            <a:r>
              <a:rPr lang="en-GB" dirty="0" smtClean="0"/>
              <a:t>Databases</a:t>
            </a:r>
          </a:p>
          <a:p>
            <a:r>
              <a:rPr lang="en-GB" dirty="0"/>
              <a:t>Protein Sequence </a:t>
            </a:r>
            <a:r>
              <a:rPr lang="en-GB" dirty="0" smtClean="0"/>
              <a:t>Databases</a:t>
            </a:r>
          </a:p>
          <a:p>
            <a:r>
              <a:rPr lang="en-GB" dirty="0"/>
              <a:t>Database Searching by Sequence </a:t>
            </a:r>
            <a:r>
              <a:rPr lang="en-GB" dirty="0" smtClean="0"/>
              <a:t>Similarity</a:t>
            </a:r>
          </a:p>
          <a:p>
            <a:r>
              <a:rPr lang="en-GB" dirty="0" smtClean="0"/>
              <a:t>Protein </a:t>
            </a:r>
            <a:r>
              <a:rPr lang="en-GB" dirty="0"/>
              <a:t>Domains: Databases and Search </a:t>
            </a:r>
            <a:r>
              <a:rPr lang="en-GB" dirty="0" smtClean="0"/>
              <a:t>Tools</a:t>
            </a:r>
          </a:p>
          <a:p>
            <a:r>
              <a:rPr lang="en-GB" dirty="0"/>
              <a:t>Human Traits &amp; Diseases Databases</a:t>
            </a:r>
          </a:p>
          <a:p>
            <a:r>
              <a:rPr lang="en-GB" dirty="0" smtClean="0"/>
              <a:t>Phylogeny </a:t>
            </a:r>
            <a:r>
              <a:rPr lang="en-GB" dirty="0"/>
              <a:t>&amp; </a:t>
            </a:r>
            <a:r>
              <a:rPr lang="en-GB" dirty="0" smtClean="0"/>
              <a:t>Taxonomy</a:t>
            </a:r>
          </a:p>
          <a:p>
            <a:r>
              <a:rPr lang="en-GB" dirty="0"/>
              <a:t>Databases of other Organisms</a:t>
            </a:r>
          </a:p>
          <a:p>
            <a:r>
              <a:rPr lang="en-GB" dirty="0" smtClean="0"/>
              <a:t>Gene Prediction</a:t>
            </a:r>
          </a:p>
          <a:p>
            <a:r>
              <a:rPr lang="en-GB" dirty="0"/>
              <a:t>Gene Expression </a:t>
            </a:r>
            <a:r>
              <a:rPr lang="en-GB" dirty="0" smtClean="0"/>
              <a:t>Databases</a:t>
            </a:r>
          </a:p>
          <a:p>
            <a:r>
              <a:rPr lang="en-GB" dirty="0"/>
              <a:t>Gene </a:t>
            </a:r>
            <a:r>
              <a:rPr lang="en-GB" dirty="0" smtClean="0"/>
              <a:t>Regulation</a:t>
            </a:r>
          </a:p>
          <a:p>
            <a:r>
              <a:rPr lang="en-GB" dirty="0"/>
              <a:t>Metabolic, Gene Regulatory &amp; Signal Transduction Network </a:t>
            </a:r>
            <a:r>
              <a:rPr lang="en-GB" dirty="0" smtClean="0"/>
              <a:t>Databases</a:t>
            </a:r>
          </a:p>
          <a:p>
            <a:r>
              <a:rPr lang="en-GB" dirty="0" smtClean="0"/>
              <a:t>Publications Database</a:t>
            </a: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6" name="Picture 4" descr="Image result for bioinformatics word clou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22" y="2037311"/>
            <a:ext cx="3291148" cy="329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05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7"/>
          <p:cNvSpPr>
            <a:spLocks noChangeAspect="1"/>
          </p:cNvSpPr>
          <p:nvPr/>
        </p:nvSpPr>
        <p:spPr>
          <a:xfrm rot="16200000" flipH="1" flipV="1">
            <a:off x="4949873" y="1089076"/>
            <a:ext cx="5278959" cy="3109289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1262678" y="4231981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rgbClr val="103567"/>
          </a:solidFill>
          <a:ln>
            <a:solidFill>
              <a:srgbClr val="1035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4" name="Right Triangle 17"/>
          <p:cNvSpPr>
            <a:spLocks noChangeAspect="1"/>
          </p:cNvSpPr>
          <p:nvPr/>
        </p:nvSpPr>
        <p:spPr>
          <a:xfrm rot="16200000" flipH="1" flipV="1">
            <a:off x="4650158" y="1380386"/>
            <a:ext cx="5278958" cy="2526670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1262678" y="4231981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5" name="Right Triangle 17"/>
          <p:cNvSpPr>
            <a:spLocks noChangeAspect="1"/>
          </p:cNvSpPr>
          <p:nvPr/>
        </p:nvSpPr>
        <p:spPr>
          <a:xfrm rot="16200000" flipH="1" flipV="1">
            <a:off x="4396157" y="1634387"/>
            <a:ext cx="5482158" cy="2221868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821523" y="4331399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6" name="Right Triangle 17"/>
          <p:cNvSpPr>
            <a:spLocks noChangeAspect="1"/>
          </p:cNvSpPr>
          <p:nvPr/>
        </p:nvSpPr>
        <p:spPr>
          <a:xfrm rot="16200000" flipH="1" flipV="1">
            <a:off x="3544787" y="2473541"/>
            <a:ext cx="6853758" cy="1913894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821523" y="4331399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rgbClr val="103567"/>
          </a:solidFill>
          <a:ln>
            <a:solidFill>
              <a:srgbClr val="1035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7" name="Rectangle 5"/>
          <p:cNvSpPr>
            <a:spLocks noChangeAspect="1" noChangeArrowheads="1"/>
          </p:cNvSpPr>
          <p:nvPr/>
        </p:nvSpPr>
        <p:spPr bwMode="auto">
          <a:xfrm>
            <a:off x="-3" y="4238"/>
            <a:ext cx="6014722" cy="6853762"/>
          </a:xfrm>
          <a:prstGeom prst="rect">
            <a:avLst/>
          </a:prstGeom>
          <a:solidFill>
            <a:srgbClr val="103567"/>
          </a:solidFill>
          <a:ln w="9525">
            <a:solidFill>
              <a:srgbClr val="103567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 dirty="0">
              <a:latin typeface="Montserrat Ultra Light"/>
              <a:cs typeface="Montserrat Ultra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78" t="51579" r="-201" b="26052"/>
          <a:stretch/>
        </p:blipFill>
        <p:spPr>
          <a:xfrm>
            <a:off x="-3" y="3261359"/>
            <a:ext cx="9200325" cy="1546013"/>
          </a:xfrm>
          <a:prstGeom prst="rect">
            <a:avLst/>
          </a:prstGeom>
        </p:spPr>
      </p:pic>
      <p:pic>
        <p:nvPicPr>
          <p:cNvPr id="18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59" y="3655702"/>
            <a:ext cx="2474802" cy="72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170104" y="5077928"/>
            <a:ext cx="5009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Volos Summer School</a:t>
            </a:r>
            <a:endParaRPr lang="en-GB" sz="2400" i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GB" sz="14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GB" sz="1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30 / 05 / 2017</a:t>
            </a:r>
          </a:p>
          <a:p>
            <a:pPr algn="ctr"/>
            <a:endParaRPr lang="en-GB" sz="14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GB" sz="1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Konstantinos </a:t>
            </a:r>
            <a:r>
              <a:rPr lang="en-GB" sz="14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Hatzikotoulas</a:t>
            </a:r>
            <a:endParaRPr lang="en-GB" sz="1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0198" y="1241906"/>
            <a:ext cx="673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Gill Sans Light"/>
                <a:cs typeface="Gill Sans Light"/>
              </a:rPr>
              <a:t> Publicly available bioinformatics resources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62814" y="2283656"/>
            <a:ext cx="37709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Thank you!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045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100704"/>
            <a:ext cx="639790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Publications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Database … Exercise 6 …</a:t>
            </a:r>
          </a:p>
          <a:p>
            <a:r>
              <a:rPr lang="en-GB" sz="2800" dirty="0" smtClean="0">
                <a:solidFill>
                  <a:schemeClr val="bg1"/>
                </a:solidFill>
              </a:rPr>
              <a:t>Answers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60375" y="1026621"/>
            <a:ext cx="8163098" cy="1882834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/>
              <a:t>Try to find more </a:t>
            </a:r>
            <a:r>
              <a:rPr lang="en-GB" dirty="0" err="1" smtClean="0"/>
              <a:t>infos</a:t>
            </a:r>
            <a:r>
              <a:rPr lang="en-GB" dirty="0" smtClean="0"/>
              <a:t> about our top variant and the gene that is located.</a:t>
            </a:r>
          </a:p>
          <a:p>
            <a:r>
              <a:rPr lang="en-GB" dirty="0" smtClean="0"/>
              <a:t>Can you try to find a paper which:</a:t>
            </a:r>
          </a:p>
          <a:p>
            <a:pPr lvl="1"/>
            <a:r>
              <a:rPr lang="en-GB" dirty="0" smtClean="0"/>
              <a:t>“Lopes” is one of the authors</a:t>
            </a:r>
          </a:p>
          <a:p>
            <a:pPr lvl="1"/>
            <a:r>
              <a:rPr lang="en-GB" dirty="0"/>
              <a:t>Dealing with </a:t>
            </a:r>
            <a:r>
              <a:rPr lang="en-GB" dirty="0" smtClean="0"/>
              <a:t>“osteoarthritis”</a:t>
            </a:r>
          </a:p>
          <a:p>
            <a:pPr lvl="1"/>
            <a:r>
              <a:rPr lang="en-GB" dirty="0" smtClean="0"/>
              <a:t>The name of the journal is “Lancet”</a:t>
            </a:r>
          </a:p>
          <a:p>
            <a:r>
              <a:rPr lang="en-GB" b="1" dirty="0"/>
              <a:t>Identification of new susceptibility loci for osteoarthritis (arcOGEN): a genome-wide association study.</a:t>
            </a:r>
          </a:p>
          <a:p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57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16059"/>
            <a:ext cx="659828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… the front page … Exercise 1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… Answers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Go </a:t>
            </a:r>
            <a:r>
              <a:rPr lang="en-GB" sz="2000" dirty="0"/>
              <a:t>to the species homepage for </a:t>
            </a:r>
            <a:r>
              <a:rPr lang="en-GB" sz="2000" b="1" dirty="0"/>
              <a:t>Panda</a:t>
            </a:r>
            <a:r>
              <a:rPr lang="en-GB" sz="2000" dirty="0"/>
              <a:t>. What is the name of </a:t>
            </a:r>
            <a:r>
              <a:rPr lang="en-GB" sz="2000" dirty="0" smtClean="0"/>
              <a:t>the genome </a:t>
            </a:r>
            <a:r>
              <a:rPr lang="en-GB" sz="2000" dirty="0"/>
              <a:t>assembly for </a:t>
            </a:r>
            <a:r>
              <a:rPr lang="en-GB" sz="2000" dirty="0" smtClean="0"/>
              <a:t>Panda?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GB" sz="1600" dirty="0" smtClean="0"/>
              <a:t>Assembly</a:t>
            </a:r>
            <a:r>
              <a:rPr lang="en-GB" sz="1600" dirty="0"/>
              <a:t>	</a:t>
            </a:r>
            <a:r>
              <a:rPr lang="en-GB" sz="1600" dirty="0" smtClean="0"/>
              <a:t>ailMel1</a:t>
            </a:r>
            <a:r>
              <a:rPr lang="en-GB" sz="1600" dirty="0"/>
              <a:t> </a:t>
            </a:r>
            <a:r>
              <a:rPr lang="en-GB" sz="1600" dirty="0" smtClean="0"/>
              <a:t>or GCA_000004335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How </a:t>
            </a:r>
            <a:r>
              <a:rPr lang="en-GB" sz="2000" dirty="0"/>
              <a:t>long is the </a:t>
            </a:r>
            <a:r>
              <a:rPr lang="en-GB" sz="2000" dirty="0" smtClean="0"/>
              <a:t>Panda genome </a:t>
            </a:r>
            <a:r>
              <a:rPr lang="en-GB" sz="2000" dirty="0"/>
              <a:t>(in </a:t>
            </a:r>
            <a:r>
              <a:rPr lang="en-GB" sz="2000" dirty="0" err="1"/>
              <a:t>bp</a:t>
            </a:r>
            <a:r>
              <a:rPr lang="en-GB" sz="2000" dirty="0"/>
              <a:t>)? How many genes have been annotated</a:t>
            </a:r>
            <a:r>
              <a:rPr lang="en-GB" sz="2000" dirty="0" smtClean="0"/>
              <a:t>?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GB" sz="1600" dirty="0" smtClean="0"/>
              <a:t>2,245,312,831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GB" sz="1600" dirty="0" smtClean="0"/>
              <a:t>19,343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Repeat for </a:t>
            </a:r>
            <a:r>
              <a:rPr lang="en-GB" sz="2000" b="1" dirty="0" smtClean="0"/>
              <a:t>Human</a:t>
            </a:r>
            <a:r>
              <a:rPr lang="en-GB" sz="2000" dirty="0" smtClean="0"/>
              <a:t>.</a:t>
            </a: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424" y="3541222"/>
            <a:ext cx="2669742" cy="223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096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95277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References</a:t>
              </a:r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57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95277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References</a:t>
              </a:r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380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207502"/>
            <a:ext cx="55419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… more than a browser!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r>
              <a:rPr lang="en-GB" sz="2000" b="1" dirty="0"/>
              <a:t>Need more help?</a:t>
            </a:r>
          </a:p>
          <a:p>
            <a:r>
              <a:rPr lang="en-GB" sz="2000" dirty="0"/>
              <a:t>● Check </a:t>
            </a:r>
            <a:r>
              <a:rPr lang="en-GB" sz="2000" dirty="0" err="1"/>
              <a:t>Ensembl</a:t>
            </a:r>
            <a:r>
              <a:rPr lang="en-GB" sz="2000" dirty="0"/>
              <a:t> documentation</a:t>
            </a:r>
          </a:p>
          <a:p>
            <a:r>
              <a:rPr lang="en-GB" sz="2000" dirty="0"/>
              <a:t>● Watch video tutorials on YouTube</a:t>
            </a:r>
          </a:p>
          <a:p>
            <a:r>
              <a:rPr lang="en-GB" sz="2000" dirty="0"/>
              <a:t>● View the FAQs</a:t>
            </a:r>
          </a:p>
          <a:p>
            <a:r>
              <a:rPr lang="en-GB" sz="2000" dirty="0"/>
              <a:t>● Try some exercises</a:t>
            </a:r>
          </a:p>
          <a:p>
            <a:r>
              <a:rPr lang="en-GB" sz="2000" dirty="0"/>
              <a:t>● Read some publications</a:t>
            </a:r>
          </a:p>
          <a:p>
            <a:r>
              <a:rPr lang="en-GB" sz="2000" dirty="0"/>
              <a:t>● Go to our online course</a:t>
            </a: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04" y="6055117"/>
            <a:ext cx="2062906" cy="62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72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53639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Publicly available bioinformatics </a:t>
            </a:r>
            <a:endParaRPr lang="en-GB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resources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289367" cy="4525963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Genome </a:t>
            </a:r>
            <a:r>
              <a:rPr lang="en-GB" dirty="0">
                <a:solidFill>
                  <a:srgbClr val="FF0000"/>
                </a:solidFill>
              </a:rPr>
              <a:t>Browsers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Nucleotide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Searching by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Similarity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Domains: Databases and Search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</a:t>
            </a:r>
          </a:p>
          <a:p>
            <a:r>
              <a:rPr lang="en-GB" dirty="0"/>
              <a:t>Human Traits &amp; Diseases Databases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Phylogeny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Taxonomy</a:t>
            </a:r>
          </a:p>
          <a:p>
            <a:r>
              <a:rPr lang="en-GB" dirty="0"/>
              <a:t>Databases of other Organisms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Prediction</a:t>
            </a:r>
          </a:p>
          <a:p>
            <a:r>
              <a:rPr lang="en-GB" dirty="0"/>
              <a:t>Gene Expression </a:t>
            </a:r>
            <a:r>
              <a:rPr lang="en-GB" dirty="0" smtClean="0"/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Regulation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Metabolic, Gene Regulatory &amp; Signal Transduction Network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 smtClean="0"/>
              <a:t>Publications Database</a:t>
            </a:r>
          </a:p>
          <a:p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6" name="Picture 4" descr="Image result for bioinformatics word clou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22" y="2037311"/>
            <a:ext cx="3291148" cy="329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89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207502"/>
            <a:ext cx="3163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Genome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Browsers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1357462"/>
          </a:xfrm>
        </p:spPr>
        <p:txBody>
          <a:bodyPr>
            <a:noAutofit/>
          </a:bodyPr>
          <a:lstStyle/>
          <a:p>
            <a:r>
              <a:rPr lang="en-GB" sz="2800" dirty="0" err="1" smtClean="0"/>
              <a:t>Ensembl</a:t>
            </a:r>
            <a:r>
              <a:rPr lang="en-GB" sz="2800" dirty="0"/>
              <a:t> : </a:t>
            </a:r>
            <a:r>
              <a:rPr lang="en-GB" sz="2800" dirty="0">
                <a:hlinkClick r:id="rId5"/>
              </a:rPr>
              <a:t>http://</a:t>
            </a:r>
            <a:r>
              <a:rPr lang="en-GB" sz="2800" dirty="0" smtClean="0">
                <a:hlinkClick r:id="rId5"/>
              </a:rPr>
              <a:t>www.ensembl.org</a:t>
            </a:r>
            <a:r>
              <a:rPr lang="en-GB" sz="2800" dirty="0" smtClean="0"/>
              <a:t> </a:t>
            </a:r>
          </a:p>
          <a:p>
            <a:r>
              <a:rPr lang="en-GB" sz="2800" dirty="0"/>
              <a:t>UCSC: </a:t>
            </a:r>
            <a:r>
              <a:rPr lang="en-GB" sz="2800" dirty="0">
                <a:hlinkClick r:id="rId6"/>
              </a:rPr>
              <a:t>http://genome.ucsc.edu</a:t>
            </a:r>
            <a:r>
              <a:rPr lang="en-GB" sz="2800" dirty="0" smtClean="0">
                <a:hlinkClick r:id="rId6"/>
              </a:rPr>
              <a:t>/</a:t>
            </a:r>
            <a:r>
              <a:rPr lang="en-GB" sz="2800" dirty="0" smtClean="0"/>
              <a:t> </a:t>
            </a:r>
          </a:p>
          <a:p>
            <a:r>
              <a:rPr lang="en-GB" sz="2800" dirty="0"/>
              <a:t>NCBI: </a:t>
            </a:r>
            <a:r>
              <a:rPr lang="en-GB" sz="2800" dirty="0">
                <a:hlinkClick r:id="rId7"/>
              </a:rPr>
              <a:t>https://www.ncbi.nlm.nih.gov</a:t>
            </a:r>
            <a:r>
              <a:rPr lang="en-GB" sz="2800" dirty="0" smtClean="0">
                <a:hlinkClick r:id="rId7"/>
              </a:rPr>
              <a:t>/</a:t>
            </a:r>
            <a:r>
              <a:rPr lang="en-GB" sz="2800" dirty="0" smtClean="0"/>
              <a:t> </a:t>
            </a:r>
            <a:endParaRPr lang="en-GB" sz="28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577" y="2961856"/>
            <a:ext cx="3046216" cy="92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52" y="5274427"/>
            <a:ext cx="2676698" cy="1017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01" y="4819741"/>
            <a:ext cx="2595694" cy="10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63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207502"/>
            <a:ext cx="3163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Genome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Browsers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1357462"/>
          </a:xfrm>
        </p:spPr>
        <p:txBody>
          <a:bodyPr>
            <a:noAutofit/>
          </a:bodyPr>
          <a:lstStyle/>
          <a:p>
            <a:r>
              <a:rPr lang="en-GB" sz="2800" dirty="0" smtClean="0"/>
              <a:t>Agreement on:</a:t>
            </a:r>
          </a:p>
          <a:p>
            <a:pPr lvl="1"/>
            <a:r>
              <a:rPr lang="en-GB" sz="2400" dirty="0" smtClean="0"/>
              <a:t>Genomes to annotate</a:t>
            </a:r>
          </a:p>
          <a:p>
            <a:pPr lvl="1"/>
            <a:r>
              <a:rPr lang="en-GB" sz="2400" dirty="0" smtClean="0"/>
              <a:t>Consistent genomic coordinates</a:t>
            </a:r>
          </a:p>
          <a:p>
            <a:pPr lvl="1"/>
            <a:r>
              <a:rPr lang="en-GB" sz="2400" dirty="0" smtClean="0"/>
              <a:t>… </a:t>
            </a:r>
            <a:endParaRPr lang="en-GB" sz="24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095" y="2812227"/>
            <a:ext cx="3046216" cy="92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22" y="4684223"/>
            <a:ext cx="2676698" cy="1017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667" y="4591905"/>
            <a:ext cx="2595694" cy="10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rved Down Arrow 3"/>
          <p:cNvSpPr/>
          <p:nvPr/>
        </p:nvSpPr>
        <p:spPr>
          <a:xfrm rot="4775388">
            <a:off x="6442364" y="3773978"/>
            <a:ext cx="1216152" cy="73152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Curved Down Arrow 21"/>
          <p:cNvSpPr/>
          <p:nvPr/>
        </p:nvSpPr>
        <p:spPr>
          <a:xfrm rot="10800000">
            <a:off x="3765051" y="5926085"/>
            <a:ext cx="1216152" cy="73152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Curved Down Arrow 23"/>
          <p:cNvSpPr/>
          <p:nvPr/>
        </p:nvSpPr>
        <p:spPr>
          <a:xfrm rot="17539630">
            <a:off x="1963961" y="3235533"/>
            <a:ext cx="1216152" cy="73152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42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207502"/>
            <a:ext cx="55419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… more than a browser!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r>
              <a:rPr lang="en-GB" sz="2400" dirty="0" err="1"/>
              <a:t>Ensembl</a:t>
            </a:r>
            <a:r>
              <a:rPr lang="en-GB" sz="2400" dirty="0"/>
              <a:t> is a joint project between the EBI </a:t>
            </a:r>
            <a:r>
              <a:rPr lang="en-GB" sz="2400" dirty="0" smtClean="0"/>
              <a:t>(European Bioinformatics Institute) </a:t>
            </a:r>
            <a:r>
              <a:rPr lang="en-GB" sz="2400" dirty="0"/>
              <a:t>and the </a:t>
            </a:r>
            <a:r>
              <a:rPr lang="en-GB" sz="2400" dirty="0" err="1"/>
              <a:t>Wellcome</a:t>
            </a:r>
            <a:r>
              <a:rPr lang="en-GB" sz="2400" dirty="0"/>
              <a:t> Trust Sanger </a:t>
            </a:r>
            <a:r>
              <a:rPr lang="en-GB" sz="2400" dirty="0" smtClean="0"/>
              <a:t>Institute</a:t>
            </a:r>
          </a:p>
          <a:p>
            <a:r>
              <a:rPr lang="en-GB" sz="2400" b="1" dirty="0"/>
              <a:t>What can I do with </a:t>
            </a:r>
            <a:r>
              <a:rPr lang="en-GB" sz="2400" b="1" dirty="0" err="1"/>
              <a:t>Ensembl</a:t>
            </a:r>
            <a:r>
              <a:rPr lang="en-GB" sz="2400" b="1" dirty="0"/>
              <a:t>?</a:t>
            </a:r>
            <a:endParaRPr lang="en-GB" sz="2400" dirty="0" smtClean="0"/>
          </a:p>
          <a:p>
            <a:pPr lvl="1"/>
            <a:r>
              <a:rPr lang="en-GB" sz="2000" dirty="0"/>
              <a:t>Examine single nucleotide polymorphisms (SNPs) for a gene or chromosomal region.</a:t>
            </a:r>
          </a:p>
          <a:p>
            <a:pPr lvl="1"/>
            <a:r>
              <a:rPr lang="en-GB" sz="2000" dirty="0"/>
              <a:t>View SNPs across strains (rat, mouse), populations (human) or breeds (dog).</a:t>
            </a:r>
          </a:p>
          <a:p>
            <a:pPr lvl="1"/>
            <a:r>
              <a:rPr lang="en-GB" sz="2000" dirty="0" smtClean="0"/>
              <a:t>View </a:t>
            </a:r>
            <a:r>
              <a:rPr lang="en-GB" sz="2000" dirty="0"/>
              <a:t>genes with </a:t>
            </a:r>
            <a:r>
              <a:rPr lang="en-GB" sz="2000" dirty="0" smtClean="0"/>
              <a:t>annotations </a:t>
            </a:r>
            <a:r>
              <a:rPr lang="en-GB" sz="2000" dirty="0"/>
              <a:t>along the </a:t>
            </a:r>
            <a:r>
              <a:rPr lang="en-GB" sz="2000" dirty="0" smtClean="0"/>
              <a:t>chromosome.</a:t>
            </a:r>
          </a:p>
          <a:p>
            <a:pPr lvl="1"/>
            <a:r>
              <a:rPr lang="en-GB" sz="2000" dirty="0" smtClean="0"/>
              <a:t>View </a:t>
            </a:r>
            <a:r>
              <a:rPr lang="en-GB" sz="2000" dirty="0"/>
              <a:t>alternative transcripts (i.e. splice variants) for a </a:t>
            </a:r>
            <a:r>
              <a:rPr lang="en-GB" sz="2000" dirty="0" smtClean="0"/>
              <a:t>given gene.</a:t>
            </a:r>
          </a:p>
          <a:p>
            <a:pPr lvl="1"/>
            <a:r>
              <a:rPr lang="en-GB" sz="2000" dirty="0" smtClean="0"/>
              <a:t>Upload </a:t>
            </a:r>
            <a:r>
              <a:rPr lang="en-GB" sz="2000" dirty="0"/>
              <a:t>your own data</a:t>
            </a:r>
            <a:r>
              <a:rPr lang="en-GB" sz="2000" dirty="0" smtClean="0"/>
              <a:t>.</a:t>
            </a:r>
          </a:p>
          <a:p>
            <a:pPr lvl="1"/>
            <a:r>
              <a:rPr lang="en-GB" sz="2000" dirty="0"/>
              <a:t>Export sequence or create a table of gene information </a:t>
            </a:r>
            <a:r>
              <a:rPr lang="en-GB" sz="2000" dirty="0" smtClean="0"/>
              <a:t>with </a:t>
            </a:r>
            <a:r>
              <a:rPr lang="en-GB" sz="2000" dirty="0" err="1" smtClean="0"/>
              <a:t>BioMart</a:t>
            </a:r>
            <a:r>
              <a:rPr lang="en-GB" sz="2000" dirty="0" smtClean="0"/>
              <a:t>.</a:t>
            </a:r>
          </a:p>
          <a:p>
            <a:pPr lvl="1"/>
            <a:r>
              <a:rPr lang="en-GB" sz="2000" dirty="0"/>
              <a:t>Determine how your variants affect genes and </a:t>
            </a:r>
            <a:r>
              <a:rPr lang="en-GB" sz="2000" dirty="0" smtClean="0"/>
              <a:t>transcripts using </a:t>
            </a:r>
            <a:r>
              <a:rPr lang="en-GB" sz="2000" dirty="0"/>
              <a:t>the Variant Effect Predictor.</a:t>
            </a:r>
          </a:p>
          <a:p>
            <a:pPr lvl="1"/>
            <a:r>
              <a:rPr lang="en-GB" sz="2000" dirty="0" smtClean="0"/>
              <a:t>Share </a:t>
            </a:r>
            <a:r>
              <a:rPr lang="en-GB" sz="2000" dirty="0" err="1"/>
              <a:t>Ensembl</a:t>
            </a:r>
            <a:r>
              <a:rPr lang="en-GB" sz="2000" dirty="0"/>
              <a:t> views with your colleagues </a:t>
            </a:r>
            <a:r>
              <a:rPr lang="en-GB" sz="2000" dirty="0" smtClean="0"/>
              <a:t>and collaborators.</a:t>
            </a: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04" y="6055117"/>
            <a:ext cx="2062906" cy="62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95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24714</TotalTime>
  <Words>1920</Words>
  <Application>Microsoft Office PowerPoint</Application>
  <PresentationFormat>On-screen Show (4:3)</PresentationFormat>
  <Paragraphs>382</Paragraphs>
  <Slides>55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WTSI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Bram Prins</dc:creator>
  <cp:lastModifiedBy>Konstantinos Hatzikotoulas</cp:lastModifiedBy>
  <cp:revision>240</cp:revision>
  <dcterms:created xsi:type="dcterms:W3CDTF">2015-09-28T10:24:02Z</dcterms:created>
  <dcterms:modified xsi:type="dcterms:W3CDTF">2017-05-22T12:03:43Z</dcterms:modified>
</cp:coreProperties>
</file>